
<file path=[Content_Types].xml><?xml version="1.0" encoding="utf-8"?>
<Types xmlns="http://schemas.openxmlformats.org/package/2006/content-types">
  <Default Extension="png" ContentType="image/png"/>
  <Default Extension="tmp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2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475" r:id="rId2"/>
    <p:sldId id="476" r:id="rId3"/>
    <p:sldId id="477" r:id="rId4"/>
    <p:sldId id="478" r:id="rId5"/>
    <p:sldId id="525" r:id="rId6"/>
    <p:sldId id="479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72" r:id="rId18"/>
    <p:sldId id="524" r:id="rId19"/>
    <p:sldId id="492" r:id="rId20"/>
    <p:sldId id="493" r:id="rId21"/>
    <p:sldId id="494" r:id="rId22"/>
    <p:sldId id="495" r:id="rId23"/>
    <p:sldId id="496" r:id="rId24"/>
    <p:sldId id="497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506" r:id="rId34"/>
    <p:sldId id="507" r:id="rId35"/>
    <p:sldId id="508" r:id="rId36"/>
    <p:sldId id="509" r:id="rId37"/>
    <p:sldId id="510" r:id="rId38"/>
    <p:sldId id="512" r:id="rId39"/>
    <p:sldId id="513" r:id="rId40"/>
    <p:sldId id="514" r:id="rId41"/>
    <p:sldId id="474" r:id="rId42"/>
    <p:sldId id="372" r:id="rId43"/>
    <p:sldId id="460" r:id="rId44"/>
    <p:sldId id="461" r:id="rId45"/>
    <p:sldId id="515" r:id="rId46"/>
    <p:sldId id="462" r:id="rId47"/>
    <p:sldId id="463" r:id="rId48"/>
    <p:sldId id="516" r:id="rId49"/>
    <p:sldId id="464" r:id="rId50"/>
    <p:sldId id="415" r:id="rId51"/>
    <p:sldId id="465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CC"/>
    <a:srgbClr val="FF3399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55501" autoAdjust="0"/>
  </p:normalViewPr>
  <p:slideViewPr>
    <p:cSldViewPr snapToGrid="0">
      <p:cViewPr varScale="1">
        <p:scale>
          <a:sx n="61" d="100"/>
          <a:sy n="61" d="100"/>
        </p:scale>
        <p:origin x="2238" y="48"/>
      </p:cViewPr>
      <p:guideLst/>
    </p:cSldViewPr>
  </p:slideViewPr>
  <p:outlineViewPr>
    <p:cViewPr>
      <p:scale>
        <a:sx n="33" d="100"/>
        <a:sy n="33" d="100"/>
      </p:scale>
      <p:origin x="0" y="-67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41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72057-C776-4B96-A034-91FCAFAE0D17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20ED5-74FC-4363-8D84-2AE81B839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99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3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96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6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54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baseline="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548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834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046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50" dirty="0">
              <a:latin typeface="+mn-ea"/>
            </a:endParaRPr>
          </a:p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40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80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411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377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57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61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85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968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95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09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35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29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여러분은 </a:t>
            </a:r>
            <a:endParaRPr lang="en-US" altLang="ko-KR" dirty="0"/>
          </a:p>
          <a:p>
            <a:r>
              <a:rPr lang="ko-KR" altLang="en-US" dirty="0"/>
              <a:t>화면 왼쪽 상단부분에서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sw</a:t>
            </a:r>
            <a:r>
              <a:rPr lang="ko-KR" altLang="en-US" dirty="0"/>
              <a:t>라는 프로젝트가 생성된 것을 확인할 수 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82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347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6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54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350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37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9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452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379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955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790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306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623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63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650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237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31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015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954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742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583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578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9677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753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Penup</a:t>
            </a:r>
            <a:r>
              <a:rPr lang="ko-KR" altLang="en-US" dirty="0"/>
              <a:t>은  </a:t>
            </a:r>
            <a:r>
              <a:rPr lang="ko-KR" altLang="en-US" dirty="0" err="1"/>
              <a:t>헨을</a:t>
            </a:r>
            <a:r>
              <a:rPr lang="ko-KR" altLang="en-US" dirty="0"/>
              <a:t> 들어올려 그림을 </a:t>
            </a:r>
            <a:r>
              <a:rPr lang="ko-KR" altLang="en-US" dirty="0" err="1"/>
              <a:t>그릴수</a:t>
            </a:r>
            <a:r>
              <a:rPr lang="ko-KR" altLang="en-US" dirty="0"/>
              <a:t> 없는 상태로 만들고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100,100 </a:t>
            </a:r>
            <a:r>
              <a:rPr lang="ko-KR" altLang="en-US" dirty="0"/>
              <a:t>위치로 이동하여</a:t>
            </a:r>
            <a:endParaRPr lang="en-US" altLang="ko-KR" dirty="0"/>
          </a:p>
          <a:p>
            <a:r>
              <a:rPr lang="en-US" altLang="ko-KR" dirty="0" err="1"/>
              <a:t>Pendown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하여 그림을 </a:t>
            </a:r>
            <a:r>
              <a:rPr lang="ko-KR" altLang="en-US" baseline="0" dirty="0" err="1"/>
              <a:t>그릴수</a:t>
            </a:r>
            <a:r>
              <a:rPr lang="ko-KR" altLang="en-US" baseline="0" dirty="0"/>
              <a:t> 있는 상태로 만듭니다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그런다음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색상을 </a:t>
            </a:r>
            <a:r>
              <a:rPr lang="en-US" altLang="ko-KR" baseline="0" dirty="0"/>
              <a:t>green</a:t>
            </a:r>
            <a:r>
              <a:rPr lang="ko-KR" altLang="en-US" baseline="0" dirty="0"/>
              <a:t>으로 설정하여 사각형을 그립니다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48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934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410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9E4AC-A0E8-4663-85FD-752957980F9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508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20ED5-74FC-4363-8D84-2AE81B839C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08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EF216-306A-448C-8AA8-CD9E2A65F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6D8656-5379-4F81-9390-7D4EA7A5A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D5E7D-8635-480C-9242-9994820C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DB0A-EB78-45DD-81A5-FFC950F9CEF6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CF6CF-FDFC-480B-BD1D-C1F77488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Yoon </a:t>
            </a:r>
            <a:r>
              <a:rPr lang="en-US" altLang="ko-KR" dirty="0" err="1"/>
              <a:t>Hyo</a:t>
            </a:r>
            <a:r>
              <a:rPr lang="en-US" altLang="ko-KR" dirty="0"/>
              <a:t>-Sun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21476"/>
            <a:ext cx="12192000" cy="1948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38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260E2-961A-47B5-B423-8D77BD84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58642C-3E2B-409D-B7B9-8097E5CE4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54471-D8D3-4765-B9AF-12D6DA3A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932F-1B6C-4FA1-87F9-EBBD2259476F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90C916-9F5D-4746-8F6D-B90E50D3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DC969-1E32-4EBD-BCE6-7478D7CB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0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546B8F-E98B-45F6-8C22-122302329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243374-6662-4109-A189-19FFDF816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40C49-154A-4A48-A81C-7EC059DD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896-FCB5-4E32-851A-E126A26A0C72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CF0E8-58CB-440A-A9CA-A7071350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23420-0971-49EE-AA54-F3D4CC37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7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60000">
            <a:off x="5557761" y="6505941"/>
            <a:ext cx="623392" cy="288031"/>
          </a:xfrm>
        </p:spPr>
        <p:txBody>
          <a:bodyPr/>
          <a:lstStyle>
            <a:lvl1pPr algn="ctr">
              <a:defRPr sz="1100" b="0" baseline="0"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fld id="{978A2BE0-ABC3-DD4B-AC85-24681D2C8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이등변 삼각형 7"/>
          <p:cNvSpPr/>
          <p:nvPr/>
        </p:nvSpPr>
        <p:spPr>
          <a:xfrm>
            <a:off x="11376587" y="563920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2D79BCC-0497-4042-A35F-9BB3A4B0E5A2}"/>
              </a:ext>
            </a:extLst>
          </p:cNvPr>
          <p:cNvSpPr/>
          <p:nvPr/>
        </p:nvSpPr>
        <p:spPr>
          <a:xfrm>
            <a:off x="11376587" y="563920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D50BD74-2568-4551-BCCB-9539A75A29E2}"/>
              </a:ext>
            </a:extLst>
          </p:cNvPr>
          <p:cNvSpPr/>
          <p:nvPr/>
        </p:nvSpPr>
        <p:spPr>
          <a:xfrm>
            <a:off x="11376587" y="563920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3399B2E-D746-4085-B509-22446696F3A1}"/>
              </a:ext>
            </a:extLst>
          </p:cNvPr>
          <p:cNvSpPr/>
          <p:nvPr/>
        </p:nvSpPr>
        <p:spPr>
          <a:xfrm>
            <a:off x="11376587" y="563920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5CF11DA-1DD0-4D13-A6DD-78584D5E010A}"/>
              </a:ext>
            </a:extLst>
          </p:cNvPr>
          <p:cNvSpPr/>
          <p:nvPr/>
        </p:nvSpPr>
        <p:spPr>
          <a:xfrm>
            <a:off x="11376587" y="563920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54B07FD1-9DC7-4F5D-B243-5C63BE926C9B}"/>
              </a:ext>
            </a:extLst>
          </p:cNvPr>
          <p:cNvSpPr/>
          <p:nvPr/>
        </p:nvSpPr>
        <p:spPr>
          <a:xfrm>
            <a:off x="11400248" y="535705"/>
            <a:ext cx="719403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42ADE63-E3B0-4889-B77F-CE72B4D2B7B7}"/>
              </a:ext>
            </a:extLst>
          </p:cNvPr>
          <p:cNvCxnSpPr>
            <a:cxnSpLocks/>
          </p:cNvCxnSpPr>
          <p:nvPr userDrawn="1"/>
        </p:nvCxnSpPr>
        <p:spPr>
          <a:xfrm>
            <a:off x="0" y="834931"/>
            <a:ext cx="12095989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362328" y="1055715"/>
            <a:ext cx="11014259" cy="5325611"/>
          </a:xfrm>
        </p:spPr>
        <p:txBody>
          <a:bodyPr/>
          <a:lstStyle>
            <a:lvl1pPr marL="457200" indent="-457200">
              <a:lnSpc>
                <a:spcPct val="130000"/>
              </a:lnSpc>
              <a:buClr>
                <a:srgbClr val="006600"/>
              </a:buClr>
              <a:buFont typeface="+mj-lt"/>
              <a:buAutoNum type="arabicPeriod"/>
              <a:defRPr b="1"/>
            </a:lvl1pPr>
            <a:lvl2pPr>
              <a:lnSpc>
                <a:spcPct val="130000"/>
              </a:lnSpc>
              <a:defRPr b="1"/>
            </a:lvl2pPr>
            <a:lvl3pPr>
              <a:lnSpc>
                <a:spcPct val="130000"/>
              </a:lnSpc>
              <a:defRPr b="1"/>
            </a:lvl3pPr>
            <a:lvl4pPr>
              <a:lnSpc>
                <a:spcPct val="130000"/>
              </a:lnSpc>
              <a:defRPr b="1"/>
            </a:lvl4pPr>
            <a:lvl5pPr>
              <a:lnSpc>
                <a:spcPct val="130000"/>
              </a:lnSpc>
              <a:defRPr b="1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62328" y="192951"/>
            <a:ext cx="6789789" cy="538055"/>
          </a:xfrm>
        </p:spPr>
        <p:txBody>
          <a:bodyPr/>
          <a:lstStyle>
            <a:lvl1pPr>
              <a:defRPr>
                <a:solidFill>
                  <a:srgbClr val="0066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39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0B085-7761-4004-8C5C-C5FA9AEA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65125"/>
            <a:ext cx="11399520" cy="954717"/>
          </a:xfrm>
        </p:spPr>
        <p:txBody>
          <a:bodyPr>
            <a:normAutofit/>
          </a:bodyPr>
          <a:lstStyle>
            <a:lvl1pPr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3FB300-2EA2-425A-97E4-A4F85751D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414732"/>
            <a:ext cx="11399520" cy="476223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1"/>
            </a:lvl1pPr>
            <a:lvl2pPr marL="801688" indent="-344488">
              <a:lnSpc>
                <a:spcPct val="150000"/>
              </a:lnSpc>
              <a:buFont typeface="Wingdings" panose="05000000000000000000" pitchFamily="2" charset="2"/>
              <a:buChar char="ü"/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DB76B-3349-4CEE-930C-15042A6D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240" y="6356350"/>
            <a:ext cx="2743200" cy="365125"/>
          </a:xfrm>
        </p:spPr>
        <p:txBody>
          <a:bodyPr/>
          <a:lstStyle/>
          <a:p>
            <a:fld id="{83B657EC-CECE-4833-A32D-B461E928CE30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ED5FC-C92B-447E-9389-472C04EE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B6C95D-A223-4902-9E86-E8BE8E74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41" y="182562"/>
            <a:ext cx="2743200" cy="365125"/>
          </a:xfrm>
        </p:spPr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12192000" cy="1825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635031"/>
            <a:ext cx="12192000" cy="222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1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72328-F4B8-4D6E-8E18-4BD5C7A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E74165-D489-4A0E-BAB7-2264C4741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D9E14-4F79-4E52-92F5-CB33A3A5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36A9C-B97F-4FA4-8C40-9FDB797CCA25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F9AD0D-6B66-4E99-89A3-7518C85BB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052CE0-836E-4850-A57A-74671B5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0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C284-80CA-4BB3-8069-AFC6F063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91BA8-B147-4FC8-9DEC-B98CFD63E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D49056-411B-4BCF-B2BF-418149FB7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332895-678D-40F8-9DBE-66C594280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24D9-EBA3-4755-9F72-C12948A12F73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FB282-9390-49EE-9CDC-1B521C3D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C0D284-B84C-40D3-863D-FB9BDB1A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7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5C1FC-9F82-471C-AFE5-0BE15500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BA78E4-A49C-4AE2-9B6C-F996E5BB9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419FB8-3769-4E52-A225-3DF5D392E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2F32E5-478E-4D4F-9D9B-AAF8F06AF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E40409-B7F3-4184-AFAB-FDE406802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7924-7B53-4C52-8DA5-EC5A2F37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D4674-B353-4B82-A652-DD49248120B5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6A8B47-0A57-4BB6-B085-D2FDCE99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837FB6-D870-456C-8930-2C9F1BBE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0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0ADB-6EED-4AED-8346-C43627F7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BAB266-C070-4317-91EF-64567642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683EF-C516-4FE4-9198-6BFE190154D5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323026-2416-4F1A-9589-FC9FE13E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971E29-D979-42B3-AE08-A984C8BC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04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082FEA-1FE0-4583-83F0-BCC9AC50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5F9C-B4BD-438C-AE9F-385F4A279A6B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4D7FB3-DEE4-4256-87F7-929BE4C2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656DE-1DD1-40A4-B2F9-E5770950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12192000" cy="222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676768"/>
            <a:ext cx="12192000" cy="222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71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DA05C-6B25-4D20-96E7-0B70E546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34DBB-B10F-4097-A29D-6F70E105E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BB75B3-0EDC-4AC2-A9B2-BC2A1124B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78A4D2-68BF-4386-8959-8F6D70A3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E084-B392-47ED-B2AF-C6627A0A3AB6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B8B661-A113-48FE-B550-E265EBCB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E779DB-E9AF-4789-A560-0174B339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85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325F-8FF4-4886-93B7-69145E4A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3E83A-15A4-4413-96DE-7E66C9BF5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2B3F4C-C996-4B61-B4B0-AEA139327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8614C-9482-43D0-B17D-8DD4EBF8E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CFEE-FD81-4480-879E-E8FAAD0F5030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A610C-22EB-4E7A-8103-FA480A9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D418B-0FF9-44A2-ADDE-4BCAD581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479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F3BB79-9A94-4F25-88B3-09A3573F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E5717-649A-462D-9A49-2BC1F49DF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EFA34-D871-417D-8425-D40B8907B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DCB0A-D1A6-4BAF-9B25-DEF5DB33A71C}" type="datetime1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C2820-AD7D-4480-B106-16C778E75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01AD93-CB95-4A89-B35E-5AAD8EFB3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55268-3D52-460A-BF0F-D4790A0B1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37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tm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1.mp4"/><Relationship Id="rId7" Type="http://schemas.openxmlformats.org/officeDocument/2006/relationships/image" Target="../media/image20.tmp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image" Target="../media/image19.tmp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tmp"/><Relationship Id="rId4" Type="http://schemas.openxmlformats.org/officeDocument/2006/relationships/image" Target="../media/image34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2.xml"/><Relationship Id="rId7" Type="http://schemas.openxmlformats.org/officeDocument/2006/relationships/image" Target="../media/image51.tm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0.tmp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tmp"/><Relationship Id="rId4" Type="http://schemas.openxmlformats.org/officeDocument/2006/relationships/image" Target="../media/image58.tm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tmp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2100" y="1799618"/>
            <a:ext cx="9144000" cy="127788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rgbClr val="002060"/>
                </a:solidFill>
              </a:rPr>
              <a:t/>
            </a:r>
            <a:br>
              <a:rPr lang="en-US" altLang="ko-KR" b="1" dirty="0">
                <a:solidFill>
                  <a:srgbClr val="002060"/>
                </a:solidFill>
              </a:rPr>
            </a:br>
            <a:r>
              <a:rPr lang="ko-KR" altLang="en-US" b="1" dirty="0">
                <a:solidFill>
                  <a:srgbClr val="002060"/>
                </a:solidFill>
              </a:rPr>
              <a:t>프로그래밍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1"/>
    </mc:Choice>
    <mc:Fallback xmlns="">
      <p:transition spd="slow" advTm="295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29685E-33DF-47BA-96C5-2A949F146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1433945"/>
            <a:ext cx="10231922" cy="4374573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2042" y="6052683"/>
            <a:ext cx="999429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다운받은 프로그램위에서 오른쪽 마우스 </a:t>
            </a:r>
            <a:r>
              <a:rPr lang="en-US" altLang="ko-KR" sz="2400" b="1" dirty="0">
                <a:sym typeface="Wingdings" panose="05000000000000000000" pitchFamily="2" charset="2"/>
              </a:rPr>
              <a:t>  </a:t>
            </a:r>
            <a:r>
              <a:rPr lang="ko-KR" altLang="en-US" sz="2400" b="1" dirty="0">
                <a:sym typeface="Wingdings" panose="05000000000000000000" pitchFamily="2" charset="2"/>
              </a:rPr>
              <a:t>관리자 권한으로 실행</a:t>
            </a:r>
            <a:endParaRPr lang="ko-KR" altLang="en-US" sz="2400" b="1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39520" y="509012"/>
            <a:ext cx="10350360" cy="68076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다운받은 파일 설치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9"/>
    </mc:Choice>
    <mc:Fallback xmlns="">
      <p:transition spd="slow" advTm="3240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1537AD-CC0F-41E0-B7E6-54E31541A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1992"/>
          <a:stretch/>
        </p:blipFill>
        <p:spPr>
          <a:xfrm>
            <a:off x="1354347" y="1157591"/>
            <a:ext cx="9549442" cy="4906779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포인트가 5개인 별 1"/>
          <p:cNvSpPr/>
          <p:nvPr/>
        </p:nvSpPr>
        <p:spPr>
          <a:xfrm>
            <a:off x="6974541" y="5647765"/>
            <a:ext cx="427254" cy="416605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38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5"/>
    </mc:Choice>
    <mc:Fallback xmlns="">
      <p:transition spd="slow" advTm="1796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640DE-D528-4103-82D3-C93300296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47" y="1063558"/>
            <a:ext cx="9549442" cy="51129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219053" y="4490705"/>
            <a:ext cx="547988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기본값을 그대로 두고 </a:t>
            </a:r>
            <a:r>
              <a:rPr lang="en-US" altLang="ko-KR" sz="2400" b="1" dirty="0"/>
              <a:t>Next</a:t>
            </a:r>
            <a:r>
              <a:rPr lang="ko-KR" altLang="en-US" sz="2400" b="1" dirty="0"/>
              <a:t>  누르세요</a:t>
            </a:r>
          </a:p>
        </p:txBody>
      </p:sp>
      <p:sp>
        <p:nvSpPr>
          <p:cNvPr id="2" name="타원 1"/>
          <p:cNvSpPr/>
          <p:nvPr/>
        </p:nvSpPr>
        <p:spPr>
          <a:xfrm>
            <a:off x="8103870" y="5406390"/>
            <a:ext cx="1291590" cy="868680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87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96"/>
    </mc:Choice>
    <mc:Fallback xmlns="">
      <p:transition spd="slow" advTm="1489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19841" y="1457865"/>
            <a:ext cx="9540815" cy="4865298"/>
            <a:chOff x="1319841" y="1457865"/>
            <a:chExt cx="9540815" cy="4865298"/>
          </a:xfrm>
          <a:solidFill>
            <a:srgbClr val="FF0000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2B031D6-084E-4ACF-9DBB-EFFB187F7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47"/>
            <a:stretch/>
          </p:blipFill>
          <p:spPr>
            <a:xfrm>
              <a:off x="1319841" y="1457865"/>
              <a:ext cx="9540815" cy="4865298"/>
            </a:xfrm>
            <a:prstGeom prst="rect">
              <a:avLst/>
            </a:prstGeom>
            <a:grp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C44A14-ABAE-494A-A8E9-05AA8DBE707A}"/>
                </a:ext>
              </a:extLst>
            </p:cNvPr>
            <p:cNvSpPr txBox="1"/>
            <p:nvPr/>
          </p:nvSpPr>
          <p:spPr>
            <a:xfrm>
              <a:off x="4220891" y="5027578"/>
              <a:ext cx="2274799" cy="3385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 </a:t>
              </a:r>
              <a:r>
                <a:rPr lang="en-US" altLang="ko-KR" sz="1600" b="1" dirty="0"/>
                <a:t>python_37</a:t>
              </a:r>
              <a:endParaRPr lang="ko-KR" altLang="en-US" sz="16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E9BCFC-B8F3-4810-9CD2-7F6B464D20F0}"/>
                </a:ext>
              </a:extLst>
            </p:cNvPr>
            <p:cNvSpPr txBox="1"/>
            <p:nvPr/>
          </p:nvSpPr>
          <p:spPr>
            <a:xfrm>
              <a:off x="9532188" y="5027579"/>
              <a:ext cx="448573" cy="369332"/>
            </a:xfrm>
            <a:prstGeom prst="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②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2C0AC7-FB22-464C-A990-59E604D48933}"/>
                </a:ext>
              </a:extLst>
            </p:cNvPr>
            <p:cNvSpPr txBox="1"/>
            <p:nvPr/>
          </p:nvSpPr>
          <p:spPr>
            <a:xfrm>
              <a:off x="8057072" y="5427688"/>
              <a:ext cx="421399" cy="375425"/>
            </a:xfrm>
            <a:prstGeom prst="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36A32D-816F-41C9-9E5C-DA094CABEADD}"/>
                </a:ext>
              </a:extLst>
            </p:cNvPr>
            <p:cNvSpPr txBox="1"/>
            <p:nvPr/>
          </p:nvSpPr>
          <p:spPr>
            <a:xfrm>
              <a:off x="6736286" y="2302813"/>
              <a:ext cx="399403" cy="375425"/>
            </a:xfrm>
            <a:prstGeom prst="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①</a:t>
              </a:r>
            </a:p>
          </p:txBody>
        </p:sp>
      </p:grpSp>
      <p:sp>
        <p:nvSpPr>
          <p:cNvPr id="12" name="타원 11"/>
          <p:cNvSpPr/>
          <p:nvPr/>
        </p:nvSpPr>
        <p:spPr>
          <a:xfrm>
            <a:off x="6683068" y="2237606"/>
            <a:ext cx="505838" cy="5058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13" name="타원 12"/>
          <p:cNvSpPr/>
          <p:nvPr/>
        </p:nvSpPr>
        <p:spPr>
          <a:xfrm>
            <a:off x="9503555" y="4921850"/>
            <a:ext cx="505838" cy="5058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14" name="타원 13"/>
          <p:cNvSpPr/>
          <p:nvPr/>
        </p:nvSpPr>
        <p:spPr>
          <a:xfrm>
            <a:off x="8018625" y="5362481"/>
            <a:ext cx="505838" cy="5058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319840" y="568214"/>
            <a:ext cx="954081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로컬디스크</a:t>
            </a:r>
            <a:r>
              <a:rPr lang="en-US" altLang="ko-KR" sz="2400" b="1" dirty="0"/>
              <a:t>(C )</a:t>
            </a:r>
            <a:r>
              <a:rPr lang="ko-KR" altLang="en-US" sz="2400" b="1" dirty="0"/>
              <a:t>아래에 생성한 </a:t>
            </a:r>
            <a:r>
              <a:rPr lang="en-US" altLang="ko-KR" sz="2400" b="1" dirty="0"/>
              <a:t>python_37</a:t>
            </a:r>
            <a:r>
              <a:rPr lang="ko-KR" altLang="en-US" sz="2400" b="1" dirty="0"/>
              <a:t>폴더를 지정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주의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7" name="포인트가 5개인 별 16"/>
          <p:cNvSpPr/>
          <p:nvPr/>
        </p:nvSpPr>
        <p:spPr>
          <a:xfrm>
            <a:off x="10647028" y="613274"/>
            <a:ext cx="427254" cy="416605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9BE449B-28B7-40E6-AA92-524CF7DE13BE}"/>
              </a:ext>
            </a:extLst>
          </p:cNvPr>
          <p:cNvSpPr/>
          <p:nvPr/>
        </p:nvSpPr>
        <p:spPr>
          <a:xfrm>
            <a:off x="814002" y="546127"/>
            <a:ext cx="505838" cy="5058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748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45"/>
    </mc:Choice>
    <mc:Fallback xmlns="">
      <p:transition spd="slow" advTm="3844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6CC8E3-F621-4E15-AF9F-E7E8AFFD5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16" y="1400238"/>
            <a:ext cx="9540814" cy="4572378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152965" y="4778188"/>
            <a:ext cx="1434353" cy="439271"/>
          </a:xfrm>
          <a:prstGeom prst="rect">
            <a:avLst/>
          </a:prstGeom>
          <a:noFill/>
          <a:ln w="57150"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0731467" y="4778188"/>
            <a:ext cx="505838" cy="5058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9424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80"/>
    </mc:Choice>
    <mc:Fallback xmlns="">
      <p:transition spd="slow" advTm="1558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sz="4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설치 확인 </a:t>
            </a:r>
            <a:r>
              <a:rPr lang="en-US" altLang="ko-KR" sz="4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4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모든 앱</a:t>
            </a:r>
            <a:endParaRPr lang="ko-KR" altLang="en-US" sz="40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10793" y="1263460"/>
            <a:ext cx="3620189" cy="3715897"/>
            <a:chOff x="1201978" y="1846053"/>
            <a:chExt cx="3620189" cy="3715897"/>
          </a:xfrm>
        </p:grpSpPr>
        <p:pic>
          <p:nvPicPr>
            <p:cNvPr id="4" name="그림 3" descr="화면 캡처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" b="30539"/>
            <a:stretch/>
          </p:blipFill>
          <p:spPr>
            <a:xfrm>
              <a:off x="1285337" y="1846053"/>
              <a:ext cx="3536830" cy="2743876"/>
            </a:xfrm>
            <a:prstGeom prst="rect">
              <a:avLst/>
            </a:prstGeom>
            <a:ln w="57150">
              <a:solidFill>
                <a:srgbClr val="0070C0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7DE45B9-9BC9-4AB0-83AE-26A913236FDC}"/>
                </a:ext>
              </a:extLst>
            </p:cNvPr>
            <p:cNvSpPr/>
            <p:nvPr/>
          </p:nvSpPr>
          <p:spPr>
            <a:xfrm>
              <a:off x="1923691" y="2042043"/>
              <a:ext cx="1382814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Python 3.7</a:t>
              </a:r>
              <a:r>
                <a:rPr lang="ko-KR" altLang="en-US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DE45B9-9BC9-4AB0-83AE-26A913236FDC}"/>
                </a:ext>
              </a:extLst>
            </p:cNvPr>
            <p:cNvSpPr/>
            <p:nvPr/>
          </p:nvSpPr>
          <p:spPr>
            <a:xfrm>
              <a:off x="2001512" y="2528426"/>
              <a:ext cx="2337024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IDLE</a:t>
              </a:r>
              <a:r>
                <a:rPr lang="ko-KR" altLang="en-US" b="1" dirty="0">
                  <a:solidFill>
                    <a:srgbClr val="00206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</a:p>
          </p:txBody>
        </p:sp>
        <p:sp>
          <p:nvSpPr>
            <p:cNvPr id="8" name="타원 7"/>
            <p:cNvSpPr/>
            <p:nvPr/>
          </p:nvSpPr>
          <p:spPr>
            <a:xfrm>
              <a:off x="2615098" y="2465636"/>
              <a:ext cx="457663" cy="4949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1</a:t>
              </a:r>
              <a:endParaRPr lang="ko-KR" altLang="en-US" sz="32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001512" y="3093396"/>
              <a:ext cx="1724182" cy="2431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01512" y="3532226"/>
              <a:ext cx="2337024" cy="3685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90885" y="4096431"/>
              <a:ext cx="2820655" cy="3685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201978" y="5067039"/>
              <a:ext cx="457663" cy="4949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1</a:t>
              </a:r>
              <a:endParaRPr lang="ko-KR" altLang="en-US" sz="32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83977" y="5067039"/>
              <a:ext cx="2853447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클릭하여 </a:t>
              </a:r>
              <a:r>
                <a: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IDLE</a:t>
              </a:r>
              <a:r>
                <a:rPr lang="ko-KR" altLang="en-US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실행</a:t>
              </a:r>
            </a:p>
          </p:txBody>
        </p:sp>
      </p:grpSp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03" y="1828782"/>
            <a:ext cx="7192379" cy="3253772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609720" y="1182451"/>
            <a:ext cx="517509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버전 확인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9623" y="5423221"/>
            <a:ext cx="110897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IDLE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Integrated Development and Learning Environment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</a:t>
            </a:r>
            <a:b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약자로 “통합적 개발과 학습 </a:t>
            </a:r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환경”이라는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뜻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707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59"/>
    </mc:Choice>
    <mc:Fallback xmlns="">
      <p:transition spd="slow" advTm="4535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41"/>
          <a:stretch/>
        </p:blipFill>
        <p:spPr>
          <a:xfrm>
            <a:off x="594648" y="1637002"/>
            <a:ext cx="10708891" cy="3930678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639520" y="509012"/>
            <a:ext cx="10350360" cy="11279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</a:t>
            </a:r>
            <a:r>
              <a:rPr lang="ko-KR" altLang="en-US" sz="2400" dirty="0"/>
              <a:t>사용자의 입력을 받을 수 있는 </a:t>
            </a:r>
            <a:r>
              <a:rPr lang="ko-KR" altLang="en-US" sz="2400" b="1" dirty="0">
                <a:solidFill>
                  <a:srgbClr val="4472C4"/>
                </a:solidFill>
              </a:rPr>
              <a:t>프롬프트</a:t>
            </a:r>
            <a:r>
              <a:rPr lang="en-US" altLang="ko-KR" sz="2400" b="1" baseline="30000" dirty="0">
                <a:solidFill>
                  <a:srgbClr val="4472C4"/>
                </a:solidFill>
              </a:rPr>
              <a:t>prompt</a:t>
            </a:r>
            <a:r>
              <a:rPr lang="ko-KR" altLang="en-US" sz="2400" dirty="0"/>
              <a:t>에</a:t>
            </a:r>
            <a:r>
              <a:rPr lang="en-US" altLang="ko-KR" sz="2400" dirty="0"/>
              <a:t>( &gt;&gt;&gt; </a:t>
            </a:r>
            <a:r>
              <a:rPr lang="ko-KR" altLang="en-US" sz="2400" dirty="0"/>
              <a:t>표시</a:t>
            </a:r>
            <a:r>
              <a:rPr lang="en-US" altLang="ko-KR" sz="2400" dirty="0"/>
              <a:t>)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933D85-51FA-DFE0-67C3-A8671D44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20" y="4642066"/>
            <a:ext cx="6392234" cy="140471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16050" y="3841890"/>
            <a:ext cx="618363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649150" cy="538055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ko-KR" altLang="en-US" sz="4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인터프리터 사용해 보기</a:t>
            </a:r>
            <a:r>
              <a:rPr lang="ko-KR" altLang="en-US" sz="4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4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14"/>
    </mc:Choice>
    <mc:Fallback xmlns="">
      <p:transition spd="slow" advTm="3311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639520" y="509012"/>
            <a:ext cx="10350360" cy="11279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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입력을 받을 수 있는 </a:t>
            </a:r>
            <a:r>
              <a:rPr lang="ko-KR" altLang="en-US" sz="2400" b="1" dirty="0">
                <a:solidFill>
                  <a:srgbClr val="4472C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프롬프트</a:t>
            </a:r>
            <a:r>
              <a:rPr lang="en-US" altLang="ko-KR" sz="2400" b="1" baseline="30000" dirty="0">
                <a:solidFill>
                  <a:srgbClr val="4472C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prompt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&gt;&gt;&gt;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표시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649150" cy="538055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ko-KR" altLang="en-US" sz="40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인터프리터 사용해 보기</a:t>
            </a:r>
            <a:r>
              <a:rPr lang="ko-KR" altLang="en-US" sz="4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FC3F2C0E-DECA-BE08-E3A0-FE47C73700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3192" y="1826516"/>
            <a:ext cx="10432699" cy="2228649"/>
          </a:xfrm>
          <a:prstGeom prst="rect">
            <a:avLst/>
          </a:prstGeom>
        </p:spPr>
        <p:txBody>
          <a:bodyPr/>
          <a:lstStyle/>
          <a:p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파이썬에서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큰따옴표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...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 작은따옴표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...')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둘러싸이면 텍스트 정보를 담은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문자열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된다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en-US" altLang="ko-KR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연산자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이용하여 다른 문자열을 덧붙이면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문자열이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된다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문자열에서 </a:t>
            </a:r>
            <a:r>
              <a:rPr lang="en-US" altLang="ko-KR" sz="24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곱셈 기호를 사용하는 것은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반복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의미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9520" y="3786138"/>
            <a:ext cx="10892080" cy="2554545"/>
          </a:xfrm>
          <a:prstGeom prst="rect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&gt;&gt;&gt;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3+5</a:t>
            </a:r>
          </a:p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</a:p>
          <a:p>
            <a:r>
              <a:rPr lang="en-US" altLang="ko-KR" sz="20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&gt;&gt;&gt;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en-US" altLang="ko-KR" sz="2000" b="1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hello"+'world</a:t>
            </a:r>
            <a:r>
              <a:rPr lang="en-US" altLang="ko-KR" sz="20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</a:p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en-US" altLang="ko-KR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helloworld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</a:p>
          <a:p>
            <a:r>
              <a:rPr lang="en-US" altLang="ko-KR" sz="20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&gt;&gt;&gt;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3*5</a:t>
            </a:r>
          </a:p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</a:p>
          <a:p>
            <a:r>
              <a:rPr lang="en-US" altLang="ko-KR" sz="20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&gt;&gt;&gt;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"hello"*3</a:t>
            </a:r>
          </a:p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en-US" altLang="ko-KR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hellohellohello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7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11"/>
    </mc:Choice>
    <mc:Fallback xmlns="">
      <p:transition spd="slow" advTm="9141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FFC000"/>
                </a:solidFill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</a:rPr>
              <a:t>참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</a:rPr>
              <a:t>설치하기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107" y="1040202"/>
            <a:ext cx="1743318" cy="1705213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8" name="내용 개체 틀 5"/>
          <p:cNvSpPr txBox="1">
            <a:spLocks/>
          </p:cNvSpPr>
          <p:nvPr/>
        </p:nvSpPr>
        <p:spPr>
          <a:xfrm>
            <a:off x="514728" y="1208115"/>
            <a:ext cx="11014259" cy="5325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Clr>
                <a:srgbClr val="006600"/>
              </a:buClr>
              <a:buFont typeface="+mj-lt"/>
              <a:buAutoNum type="arabicPeriod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파이참</a:t>
            </a:r>
            <a:r>
              <a:rPr lang="ko-KR" altLang="en-US" sz="2400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공식 홈페이지 </a:t>
            </a:r>
            <a:r>
              <a:rPr lang="en-US" altLang="ko-KR" sz="2400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www.jetbrains.com </a:t>
            </a:r>
            <a:endParaRPr lang="ko-KR" altLang="en-US" sz="2400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Font typeface="+mj-lt"/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Font typeface="+mj-lt"/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0" y="1934816"/>
            <a:ext cx="7365038" cy="4261241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996449" y="4976843"/>
            <a:ext cx="1878402" cy="121921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폭발 1 20"/>
          <p:cNvSpPr/>
          <p:nvPr/>
        </p:nvSpPr>
        <p:spPr>
          <a:xfrm>
            <a:off x="1669877" y="5644341"/>
            <a:ext cx="653143" cy="460096"/>
          </a:xfrm>
          <a:prstGeom prst="irregularSeal1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470538" y="6284078"/>
            <a:ext cx="457663" cy="40689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3202812" y="6248346"/>
            <a:ext cx="7553151" cy="4783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무료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community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버전 다운로드</a:t>
            </a:r>
          </a:p>
        </p:txBody>
      </p:sp>
    </p:spTree>
    <p:extLst>
      <p:ext uri="{BB962C8B-B14F-4D97-AF65-F5344CB8AC3E}">
        <p14:creationId xmlns:p14="http://schemas.microsoft.com/office/powerpoint/2010/main" val="167091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684"/>
    </mc:Choice>
    <mc:Fallback xmlns="">
      <p:transition advTm="6768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/>
          <a:stretch/>
        </p:blipFill>
        <p:spPr>
          <a:xfrm>
            <a:off x="1354347" y="1089498"/>
            <a:ext cx="9497683" cy="3605719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타원 2"/>
          <p:cNvSpPr/>
          <p:nvPr/>
        </p:nvSpPr>
        <p:spPr>
          <a:xfrm>
            <a:off x="5618060" y="3922235"/>
            <a:ext cx="3496757" cy="1101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103188" y="5023672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59" y="4303102"/>
            <a:ext cx="2388592" cy="392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3704" y="5952565"/>
            <a:ext cx="999429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다운받은 프로그램 위에서 오른쪽 마우스 </a:t>
            </a:r>
            <a:r>
              <a:rPr lang="en-US" altLang="ko-KR" sz="2400" b="1" dirty="0">
                <a:sym typeface="Wingdings" panose="05000000000000000000" pitchFamily="2" charset="2"/>
              </a:rPr>
              <a:t>  </a:t>
            </a:r>
            <a:r>
              <a:rPr lang="ko-KR" altLang="en-US" sz="2400" b="1" dirty="0">
                <a:sym typeface="Wingdings" panose="05000000000000000000" pitchFamily="2" charset="2"/>
              </a:rPr>
              <a:t>관리자 권한으로 실행</a:t>
            </a:r>
            <a:endParaRPr lang="ko-KR" altLang="en-US" sz="2400" b="1" dirty="0"/>
          </a:p>
        </p:txBody>
      </p:sp>
      <p:pic>
        <p:nvPicPr>
          <p:cNvPr id="5" name="tmp6AEC">
            <a:hlinkClick r:id="" action="ppaction://media"/>
            <a:extLst>
              <a:ext uri="{FF2B5EF4-FFF2-40B4-BE49-F238E27FC236}">
                <a16:creationId xmlns:a16="http://schemas.microsoft.com/office/drawing/2014/main" id="{4BEEB9E7-A428-4274-9172-BD5C71D0486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3.06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97"/>
    </mc:Choice>
    <mc:Fallback xmlns="">
      <p:transition spd="slow" advTm="19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</a:t>
            </a:r>
            <a:r>
              <a:rPr lang="ko-KR" altLang="en-US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ko-KR" altLang="en-US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썬</a:t>
            </a:r>
            <a:r>
              <a:rPr lang="ko-KR" altLang="en-US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개발 도구 </a:t>
            </a:r>
            <a:r>
              <a:rPr lang="ko-KR" altLang="en-US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설치</a:t>
            </a:r>
            <a:endParaRPr lang="en-US" altLang="ko-KR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</a:t>
            </a:r>
            <a:r>
              <a:rPr lang="ko-KR" altLang="en-US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ko-KR" altLang="en-US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썬</a:t>
            </a:r>
            <a:r>
              <a:rPr lang="ko-KR" altLang="en-US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인터프리터 사용하기</a:t>
            </a:r>
            <a:endParaRPr lang="en-US" altLang="ko-KR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</a:t>
            </a:r>
            <a:r>
              <a:rPr lang="ko-KR" altLang="en-US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ko-KR" altLang="en-US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</a:t>
            </a:r>
            <a:r>
              <a:rPr lang="ko-KR" altLang="en-US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설치</a:t>
            </a:r>
            <a:endParaRPr lang="en-US" altLang="ko-KR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처리 과정과 프로그램</a:t>
            </a:r>
            <a:endParaRPr lang="en-US" altLang="ko-KR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터틀</a:t>
            </a:r>
            <a:r>
              <a:rPr lang="ko-KR" altLang="en-US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그래픽 무작정 사용하기</a:t>
            </a:r>
            <a:endParaRPr lang="en-US" altLang="ko-KR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70924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987"/>
    </mc:Choice>
    <mc:Fallback xmlns="">
      <p:transition advTm="3298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2ED127-FB58-4749-80AA-5A839B066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/>
          <a:stretch/>
        </p:blipFill>
        <p:spPr>
          <a:xfrm>
            <a:off x="166254" y="1294713"/>
            <a:ext cx="5929745" cy="4460620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3CCBE0-BA27-4847-B5A7-697D35E43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35" y="1294713"/>
            <a:ext cx="5603208" cy="4460620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4" name="타원 3"/>
          <p:cNvSpPr/>
          <p:nvPr/>
        </p:nvSpPr>
        <p:spPr>
          <a:xfrm>
            <a:off x="3969327" y="5268191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899072" y="5268190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7D738-5F4E-4A75-99F9-D5014AC5BDF6}"/>
              </a:ext>
            </a:extLst>
          </p:cNvPr>
          <p:cNvSpPr/>
          <p:nvPr/>
        </p:nvSpPr>
        <p:spPr>
          <a:xfrm>
            <a:off x="655707" y="529493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211630-BFE1-493F-A4A2-3CE67A7B0B59}"/>
              </a:ext>
            </a:extLst>
          </p:cNvPr>
          <p:cNvSpPr/>
          <p:nvPr/>
        </p:nvSpPr>
        <p:spPr>
          <a:xfrm>
            <a:off x="6686856" y="529492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1530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3"/>
    </mc:Choice>
    <mc:Fallback xmlns="">
      <p:transition spd="slow" advTm="13313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E59603-0000-4EA0-92E8-AF47F54D8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7" y="1292934"/>
            <a:ext cx="5670832" cy="443910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33E5FC-9489-42AD-B607-576ACFCCE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05" y="1292934"/>
            <a:ext cx="5804033" cy="443910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타원 3"/>
          <p:cNvSpPr/>
          <p:nvPr/>
        </p:nvSpPr>
        <p:spPr>
          <a:xfrm>
            <a:off x="3906981" y="5174673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860972" y="5174673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436418" y="2784764"/>
            <a:ext cx="529937" cy="1787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262746" y="2462646"/>
            <a:ext cx="457200" cy="955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40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0"/>
    </mc:Choice>
    <mc:Fallback xmlns="">
      <p:transition spd="slow" advTm="2425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B1FED4-5DD4-4570-849C-4BAEDE5FB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09" y="1483778"/>
            <a:ext cx="5808654" cy="4477025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4" name="타원 3"/>
          <p:cNvSpPr/>
          <p:nvPr/>
        </p:nvSpPr>
        <p:spPr>
          <a:xfrm>
            <a:off x="6546272" y="5392882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2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1"/>
    </mc:Choice>
    <mc:Fallback xmlns="">
      <p:transition spd="slow" advTm="1143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80657" y="1569028"/>
            <a:ext cx="2483426" cy="4218708"/>
            <a:chOff x="675411" y="803679"/>
            <a:chExt cx="2888671" cy="5285393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362" y="803679"/>
              <a:ext cx="2398720" cy="5018375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675411" y="4814135"/>
              <a:ext cx="1506680" cy="127493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90" y="1479218"/>
            <a:ext cx="5230474" cy="4095389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9933708" y="5018810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31872" y="4868142"/>
            <a:ext cx="436419" cy="3013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2385" y="5292825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4" name="오른쪽 화살표 3"/>
          <p:cNvSpPr/>
          <p:nvPr/>
        </p:nvSpPr>
        <p:spPr>
          <a:xfrm>
            <a:off x="4124528" y="3526912"/>
            <a:ext cx="749029" cy="46142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697174" y="5240336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13" name="타원 12"/>
          <p:cNvSpPr/>
          <p:nvPr/>
        </p:nvSpPr>
        <p:spPr>
          <a:xfrm>
            <a:off x="10193248" y="5862906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639520" y="509012"/>
            <a:ext cx="10350360" cy="68076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Pycharm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3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2"/>
    </mc:Choice>
    <mc:Fallback xmlns="">
      <p:transition spd="slow" advTm="3649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r="1131" b="1361"/>
          <a:stretch/>
        </p:blipFill>
        <p:spPr>
          <a:xfrm>
            <a:off x="2924356" y="1354348"/>
            <a:ext cx="6357276" cy="3810914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5" name="타원 4"/>
          <p:cNvSpPr/>
          <p:nvPr/>
        </p:nvSpPr>
        <p:spPr>
          <a:xfrm>
            <a:off x="6102994" y="4731785"/>
            <a:ext cx="976745" cy="675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645331" y="5273369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3124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3"/>
    </mc:Choice>
    <mc:Fallback xmlns="">
      <p:transition spd="slow" advTm="1199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9" y="881974"/>
            <a:ext cx="9055557" cy="5460460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타원 2"/>
          <p:cNvSpPr/>
          <p:nvPr/>
        </p:nvSpPr>
        <p:spPr>
          <a:xfrm>
            <a:off x="4769425" y="3283528"/>
            <a:ext cx="1600202" cy="11741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4847663" y="3612204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07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4"/>
    </mc:Choice>
    <mc:Fallback xmlns="">
      <p:transition spd="slow" advTm="1931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C9BCE3F7-33E2-4BAD-9FEF-5AF0FB1DE5C9}"/>
              </a:ext>
            </a:extLst>
          </p:cNvPr>
          <p:cNvSpPr/>
          <p:nvPr/>
        </p:nvSpPr>
        <p:spPr>
          <a:xfrm>
            <a:off x="9986731" y="2485121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15A0E5-5CAF-4F65-BF63-32A4CF67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03" y="611239"/>
            <a:ext cx="8297723" cy="5679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CF39DC-713A-43CF-8E64-97252D5B1CA2}"/>
              </a:ext>
            </a:extLst>
          </p:cNvPr>
          <p:cNvSpPr txBox="1"/>
          <p:nvPr/>
        </p:nvSpPr>
        <p:spPr>
          <a:xfrm>
            <a:off x="2896915" y="1386469"/>
            <a:ext cx="672511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Name </a:t>
            </a:r>
            <a:r>
              <a:rPr lang="en-US" altLang="ko-KR" sz="2000" b="1" dirty="0">
                <a:sym typeface="Wingdings" panose="05000000000000000000" pitchFamily="2" charset="2"/>
              </a:rPr>
              <a:t>  </a:t>
            </a:r>
            <a:r>
              <a:rPr lang="en-US" altLang="ko-KR" sz="2000" b="1" dirty="0" err="1"/>
              <a:t>pythonProject</a:t>
            </a:r>
            <a:r>
              <a:rPr lang="en-US" altLang="ko-KR" sz="2000" b="1" dirty="0"/>
              <a:t>  </a:t>
            </a:r>
            <a:r>
              <a:rPr lang="ko-KR" altLang="en-US" sz="2000" b="1" dirty="0"/>
              <a:t>글자를 지우고  </a:t>
            </a:r>
            <a:r>
              <a:rPr lang="en-US" altLang="ko-KR" sz="2000" b="1" dirty="0">
                <a:solidFill>
                  <a:srgbClr val="C00000"/>
                </a:solidFill>
              </a:rPr>
              <a:t>SW</a:t>
            </a:r>
            <a:r>
              <a:rPr lang="ko-KR" altLang="en-US" sz="2000" b="1" dirty="0"/>
              <a:t>이라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F0FD8-5869-442E-BD66-7F10CEAAEDF9}"/>
              </a:ext>
            </a:extLst>
          </p:cNvPr>
          <p:cNvSpPr txBox="1"/>
          <p:nvPr/>
        </p:nvSpPr>
        <p:spPr>
          <a:xfrm>
            <a:off x="4775541" y="908588"/>
            <a:ext cx="69762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SW</a:t>
            </a:r>
            <a:endParaRPr lang="ko-KR" altLang="en-US" sz="2000" b="1" dirty="0"/>
          </a:p>
        </p:txBody>
      </p:sp>
      <p:sp>
        <p:nvSpPr>
          <p:cNvPr id="17" name="폭발 1 16">
            <a:extLst>
              <a:ext uri="{FF2B5EF4-FFF2-40B4-BE49-F238E27FC236}">
                <a16:creationId xmlns:a16="http://schemas.microsoft.com/office/drawing/2014/main" id="{1F98AFDF-99E8-4EDB-94F8-AE3E965A877A}"/>
              </a:ext>
            </a:extLst>
          </p:cNvPr>
          <p:cNvSpPr/>
          <p:nvPr/>
        </p:nvSpPr>
        <p:spPr>
          <a:xfrm>
            <a:off x="5473164" y="635698"/>
            <a:ext cx="789272" cy="75077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BFE699-A5E5-4CDF-85E2-7D2A082CA434}"/>
              </a:ext>
            </a:extLst>
          </p:cNvPr>
          <p:cNvSpPr/>
          <p:nvPr/>
        </p:nvSpPr>
        <p:spPr>
          <a:xfrm>
            <a:off x="6257306" y="631873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A571454-07FB-4C34-A8B0-755D3B604BBD}"/>
              </a:ext>
            </a:extLst>
          </p:cNvPr>
          <p:cNvCxnSpPr/>
          <p:nvPr/>
        </p:nvCxnSpPr>
        <p:spPr>
          <a:xfrm>
            <a:off x="4099034" y="2869324"/>
            <a:ext cx="56913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20314A0F-A7F6-4910-A40E-4016BD3D62BA}"/>
              </a:ext>
            </a:extLst>
          </p:cNvPr>
          <p:cNvSpPr/>
          <p:nvPr/>
        </p:nvSpPr>
        <p:spPr>
          <a:xfrm>
            <a:off x="9986730" y="5795880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7BC1D7E-CDF9-4F30-B453-F6D88E50D824}"/>
              </a:ext>
            </a:extLst>
          </p:cNvPr>
          <p:cNvSpPr/>
          <p:nvPr/>
        </p:nvSpPr>
        <p:spPr>
          <a:xfrm>
            <a:off x="8616881" y="5638089"/>
            <a:ext cx="1005145" cy="8104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B8C68B-7C8E-492F-B6C0-AD296D6D5E8C}"/>
              </a:ext>
            </a:extLst>
          </p:cNvPr>
          <p:cNvSpPr txBox="1"/>
          <p:nvPr/>
        </p:nvSpPr>
        <p:spPr>
          <a:xfrm>
            <a:off x="3890143" y="2978780"/>
            <a:ext cx="672511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C:\python_37\python.exe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0837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1"/>
    </mc:Choice>
    <mc:Fallback xmlns="">
      <p:transition spd="slow" advTm="3561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07" y="1423358"/>
            <a:ext cx="7504981" cy="4655324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타원 2"/>
          <p:cNvSpPr/>
          <p:nvPr/>
        </p:nvSpPr>
        <p:spPr>
          <a:xfrm>
            <a:off x="4530435" y="4384964"/>
            <a:ext cx="311729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691745" y="4301836"/>
            <a:ext cx="613065" cy="3948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4"/>
    </mc:Choice>
    <mc:Fallback xmlns="">
      <p:transition spd="slow" advTm="2119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85" y="1192305"/>
            <a:ext cx="9336166" cy="4428565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2241177" y="2590799"/>
            <a:ext cx="406997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639520" y="509012"/>
            <a:ext cx="10350360" cy="68076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SW 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51652" y="2690191"/>
            <a:ext cx="3286539" cy="2930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0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2"/>
    </mc:Choice>
    <mc:Fallback xmlns="">
      <p:transition spd="slow" advTm="1480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FFC000"/>
                </a:solidFill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</a:rPr>
              <a:t>참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</a:rPr>
              <a:t>환경설정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7" y="914945"/>
            <a:ext cx="11258596" cy="68258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8303" y="819312"/>
            <a:ext cx="1400783" cy="107004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0" y="2322112"/>
            <a:ext cx="9297698" cy="441161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132781" y="2078920"/>
            <a:ext cx="1177046" cy="8026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482982" y="3581967"/>
            <a:ext cx="2247088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02426" y="3922435"/>
            <a:ext cx="2247088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70535" y="3611150"/>
            <a:ext cx="2247088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06342" y="1584010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27" name="타원 26"/>
          <p:cNvSpPr/>
          <p:nvPr/>
        </p:nvSpPr>
        <p:spPr>
          <a:xfrm>
            <a:off x="711213" y="2287997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28" name="타원 27"/>
          <p:cNvSpPr/>
          <p:nvPr/>
        </p:nvSpPr>
        <p:spPr>
          <a:xfrm>
            <a:off x="1253690" y="3221661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29" name="타원 28"/>
          <p:cNvSpPr/>
          <p:nvPr/>
        </p:nvSpPr>
        <p:spPr>
          <a:xfrm>
            <a:off x="1258291" y="3632909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30" name="타원 29"/>
          <p:cNvSpPr/>
          <p:nvPr/>
        </p:nvSpPr>
        <p:spPr>
          <a:xfrm>
            <a:off x="5777048" y="3029410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3042965" y="1648603"/>
            <a:ext cx="430222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테마 변경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064" y="6000202"/>
            <a:ext cx="3000794" cy="733527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8533500" y="5968548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6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88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665"/>
    </mc:Choice>
    <mc:Fallback xmlns="">
      <p:transition advTm="6366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프로그래밍 언어도 많은 종류가 있고 프로그래머들은 각자에게 맞는 언어를 골라 사용한다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대표적인 언어는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', '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자바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', 'C', 'C++', 'JavaScript'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것들이다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왜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썬</a:t>
            </a:r>
            <a:r>
              <a:rPr lang="ko-KR" altLang="en-US" sz="3600" b="1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일까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36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01" y="2883933"/>
            <a:ext cx="4984711" cy="31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569"/>
    </mc:Choice>
    <mc:Fallback xmlns="">
      <p:transition advTm="4156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12" y="2167890"/>
            <a:ext cx="5420481" cy="4010585"/>
          </a:xfrm>
          <a:prstGeom prst="rect">
            <a:avLst/>
          </a:prstGeom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98" y="721446"/>
            <a:ext cx="11258596" cy="68258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25294" y="625813"/>
            <a:ext cx="1400783" cy="107004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79772" y="1885421"/>
            <a:ext cx="1177046" cy="8026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8385" y="3536167"/>
            <a:ext cx="2247088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53333" y="1390511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13" name="타원 12"/>
          <p:cNvSpPr/>
          <p:nvPr/>
        </p:nvSpPr>
        <p:spPr>
          <a:xfrm>
            <a:off x="658204" y="2094498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100888" y="3248803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1106424" y="3915774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16" name="타원 15"/>
          <p:cNvSpPr/>
          <p:nvPr/>
        </p:nvSpPr>
        <p:spPr>
          <a:xfrm>
            <a:off x="6782494" y="2864301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2989956" y="1455104"/>
            <a:ext cx="330482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글꼴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글자크기  변경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467312" y="4277455"/>
            <a:ext cx="2247088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326165" y="3498422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6</a:t>
            </a:r>
            <a:endParaRPr lang="ko-KR" altLang="en-US" sz="2400" b="1" dirty="0"/>
          </a:p>
        </p:txBody>
      </p:sp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19" y="5444948"/>
            <a:ext cx="3000794" cy="733527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49163" y="6022825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3925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88"/>
    </mc:Choice>
    <mc:Fallback xmlns="">
      <p:transition spd="slow" advTm="6048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43" y="1597994"/>
            <a:ext cx="5352836" cy="4501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1767834" y="3058921"/>
            <a:ext cx="3281965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SW</a:t>
            </a:r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313545" y="755121"/>
            <a:ext cx="465316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SW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프로젝트에서 </a:t>
            </a:r>
            <a:r>
              <a:rPr lang="ko-KR" altLang="en-US" sz="20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오른쪽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마우스 클릭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785" y="682864"/>
            <a:ext cx="5884030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생성</a:t>
            </a:r>
          </a:p>
        </p:txBody>
      </p:sp>
      <p:sp>
        <p:nvSpPr>
          <p:cNvPr id="7" name="타원 6"/>
          <p:cNvSpPr/>
          <p:nvPr/>
        </p:nvSpPr>
        <p:spPr>
          <a:xfrm>
            <a:off x="2529813" y="3120696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15" y="3058921"/>
            <a:ext cx="5633397" cy="337067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397107" y="3120477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11" name="타원 10"/>
          <p:cNvSpPr/>
          <p:nvPr/>
        </p:nvSpPr>
        <p:spPr>
          <a:xfrm>
            <a:off x="8779478" y="3963159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2898686" y="755729"/>
            <a:ext cx="37710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Day_01_01.py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939076" y="817504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330313" y="1259440"/>
            <a:ext cx="425208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 Python File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959811" y="1321434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17" name="타원 16"/>
          <p:cNvSpPr/>
          <p:nvPr/>
        </p:nvSpPr>
        <p:spPr>
          <a:xfrm>
            <a:off x="10002371" y="1321215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201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52"/>
    </mc:Choice>
    <mc:Fallback xmlns="">
      <p:transition spd="slow" advTm="5505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15" y="940905"/>
            <a:ext cx="8564170" cy="4788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291392" y="2967334"/>
            <a:ext cx="232773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Day_01_01.py</a:t>
            </a:r>
            <a:r>
              <a:rPr lang="en-US" altLang="ko-KR" sz="2000" b="1" dirty="0"/>
              <a:t>    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2009882" y="1687321"/>
            <a:ext cx="2929672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SW</a:t>
            </a:r>
            <a:endParaRPr lang="ko-KR" altLang="en-US" sz="2000" b="1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75" y="2461603"/>
            <a:ext cx="4254317" cy="17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44"/>
    </mc:Choice>
    <mc:Fallback xmlns="">
      <p:transition spd="slow" advTm="2304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43" y="1597994"/>
            <a:ext cx="5352836" cy="4501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1767834" y="3058921"/>
            <a:ext cx="3281965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SW</a:t>
            </a:r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313545" y="755121"/>
            <a:ext cx="487845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SW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프로젝트에서 </a:t>
            </a:r>
            <a:r>
              <a:rPr lang="ko-KR" altLang="en-US" sz="20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오른쪽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마우스 클릭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785" y="682864"/>
            <a:ext cx="5884030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폴더 생성</a:t>
            </a:r>
          </a:p>
        </p:txBody>
      </p:sp>
      <p:sp>
        <p:nvSpPr>
          <p:cNvPr id="7" name="타원 6"/>
          <p:cNvSpPr/>
          <p:nvPr/>
        </p:nvSpPr>
        <p:spPr>
          <a:xfrm>
            <a:off x="2529813" y="3120696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15" y="3058921"/>
            <a:ext cx="5633397" cy="337067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397107" y="3120477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11" name="타원 10"/>
          <p:cNvSpPr/>
          <p:nvPr/>
        </p:nvSpPr>
        <p:spPr>
          <a:xfrm>
            <a:off x="11137578" y="3927679"/>
            <a:ext cx="230051" cy="25025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2898686" y="755729"/>
            <a:ext cx="37710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/>
              <a:t>   </a:t>
            </a:r>
            <a:endParaRPr lang="ko-KR" altLang="en-US" sz="2000" b="1" dirty="0"/>
          </a:p>
        </p:txBody>
      </p:sp>
      <p:sp>
        <p:nvSpPr>
          <p:cNvPr id="13" name="타원 12"/>
          <p:cNvSpPr/>
          <p:nvPr/>
        </p:nvSpPr>
        <p:spPr>
          <a:xfrm>
            <a:off x="6939076" y="817504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330313" y="1259440"/>
            <a:ext cx="425208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</a:t>
            </a:r>
            <a:r>
              <a:rPr lang="en-US" altLang="ko-KR" sz="1600" b="1" dirty="0"/>
              <a:t>NEW </a:t>
            </a:r>
            <a:r>
              <a:rPr lang="en-US" altLang="ko-KR" sz="1600" b="1" dirty="0">
                <a:sym typeface="Wingdings" panose="05000000000000000000" pitchFamily="2" charset="2"/>
              </a:rPr>
              <a:t>Directory</a:t>
            </a:r>
            <a:r>
              <a:rPr lang="en-US" altLang="ko-KR" sz="1600" b="1" dirty="0"/>
              <a:t>   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6959811" y="1321434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17" name="타원 16"/>
          <p:cNvSpPr/>
          <p:nvPr/>
        </p:nvSpPr>
        <p:spPr>
          <a:xfrm>
            <a:off x="9456356" y="1298716"/>
            <a:ext cx="289282" cy="276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7249093" y="3777822"/>
            <a:ext cx="3281965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Directory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70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6"/>
    </mc:Choice>
    <mc:Fallback xmlns="">
      <p:transition spd="slow" advTm="38666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67" y="1651783"/>
            <a:ext cx="5352836" cy="4501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6295011" y="3058921"/>
            <a:ext cx="3281965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SW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3785" y="682864"/>
            <a:ext cx="5884030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폴더 생성</a:t>
            </a:r>
          </a:p>
        </p:txBody>
      </p:sp>
      <p:sp>
        <p:nvSpPr>
          <p:cNvPr id="7" name="타원 6"/>
          <p:cNvSpPr/>
          <p:nvPr/>
        </p:nvSpPr>
        <p:spPr>
          <a:xfrm>
            <a:off x="270706" y="1960073"/>
            <a:ext cx="457663" cy="4949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85" y="1864526"/>
            <a:ext cx="3181794" cy="523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1580874" y="2422987"/>
            <a:ext cx="232773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</a:t>
            </a:r>
            <a:r>
              <a:rPr lang="en-US" altLang="ko-KR" sz="2000" b="1" dirty="0"/>
              <a:t>    </a:t>
            </a:r>
            <a:endParaRPr lang="ko-KR" altLang="en-US" sz="2000" b="1" dirty="0"/>
          </a:p>
        </p:txBody>
      </p:sp>
      <p:sp>
        <p:nvSpPr>
          <p:cNvPr id="10" name="오른쪽 화살표 9"/>
          <p:cNvSpPr/>
          <p:nvPr/>
        </p:nvSpPr>
        <p:spPr>
          <a:xfrm>
            <a:off x="4724400" y="2277035"/>
            <a:ext cx="519953" cy="331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6589059" y="4114800"/>
            <a:ext cx="27342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1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5"/>
    </mc:Choice>
    <mc:Fallback xmlns="">
      <p:transition spd="slow" advTm="30655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9033463" cy="538055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</a:rPr>
              <a:t>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처리 과정과  프로그램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" y="1626746"/>
            <a:ext cx="4450504" cy="251581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42" y="1626746"/>
            <a:ext cx="4258269" cy="151867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5200316" y="2155251"/>
            <a:ext cx="178827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인터프리터</a:t>
            </a:r>
            <a:r>
              <a:rPr lang="en-US" altLang="ko-KR" sz="2000" b="1" dirty="0"/>
              <a:t>    </a:t>
            </a:r>
            <a:endParaRPr lang="ko-KR" altLang="en-US" sz="2000" b="1" dirty="0"/>
          </a:p>
        </p:txBody>
      </p:sp>
      <p:sp>
        <p:nvSpPr>
          <p:cNvPr id="3" name="오른쪽 화살표 2"/>
          <p:cNvSpPr/>
          <p:nvPr/>
        </p:nvSpPr>
        <p:spPr>
          <a:xfrm>
            <a:off x="4752253" y="2239533"/>
            <a:ext cx="379070" cy="37036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7046586" y="2246547"/>
            <a:ext cx="379070" cy="37036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505642" y="1081443"/>
            <a:ext cx="1788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70C0"/>
                </a:solidFill>
              </a:rPr>
              <a:t>수행결과</a:t>
            </a:r>
            <a:r>
              <a:rPr lang="en-US" altLang="ko-KR" sz="2000" b="1" dirty="0">
                <a:solidFill>
                  <a:srgbClr val="0070C0"/>
                </a:solidFill>
              </a:rPr>
              <a:t>    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1144828" y="1110398"/>
            <a:ext cx="1788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</a:rPr>
              <a:t>프로그램</a:t>
            </a:r>
            <a:r>
              <a:rPr lang="en-US" altLang="ko-KR" sz="2000" b="1" dirty="0">
                <a:solidFill>
                  <a:srgbClr val="0070C0"/>
                </a:solidFill>
              </a:rPr>
              <a:t>    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0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897"/>
    </mc:Choice>
    <mc:Fallback xmlns="">
      <p:transition advTm="21897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963841-F7BF-4B88-A292-252C6B83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1042987"/>
            <a:ext cx="9725025" cy="477202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13AEAEC-92C9-4860-A53B-D433EC217553}"/>
              </a:ext>
            </a:extLst>
          </p:cNvPr>
          <p:cNvSpPr/>
          <p:nvPr/>
        </p:nvSpPr>
        <p:spPr>
          <a:xfrm>
            <a:off x="4328367" y="698549"/>
            <a:ext cx="1400783" cy="89126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306B87-D5AC-41DE-B8BB-967E5F902B29}"/>
              </a:ext>
            </a:extLst>
          </p:cNvPr>
          <p:cNvSpPr/>
          <p:nvPr/>
        </p:nvSpPr>
        <p:spPr>
          <a:xfrm>
            <a:off x="4515403" y="1934247"/>
            <a:ext cx="1400783" cy="89126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859E78-820E-438A-88F5-35BEA4CCE819}"/>
              </a:ext>
            </a:extLst>
          </p:cNvPr>
          <p:cNvSpPr/>
          <p:nvPr/>
        </p:nvSpPr>
        <p:spPr>
          <a:xfrm>
            <a:off x="3922703" y="658485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D75E701-9158-46E1-AC4E-6205F225A375}"/>
              </a:ext>
            </a:extLst>
          </p:cNvPr>
          <p:cNvSpPr/>
          <p:nvPr/>
        </p:nvSpPr>
        <p:spPr>
          <a:xfrm>
            <a:off x="4450527" y="2700059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41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5"/>
    </mc:Choice>
    <mc:Fallback xmlns="">
      <p:transition spd="slow" advTm="20635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0CDC0F-6E4D-4E4B-8BFE-37EE5D88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42" y="1042987"/>
            <a:ext cx="9415848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8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2"/>
    </mc:Choice>
    <mc:Fallback xmlns="">
      <p:transition spd="slow" advTm="1402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DEC34C8-6DAB-4A3B-9EA2-18A44C9BC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029" y="441434"/>
            <a:ext cx="11146220" cy="608549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2D44333-74DF-4E1D-9059-5062327663E8}"/>
              </a:ext>
            </a:extLst>
          </p:cNvPr>
          <p:cNvSpPr/>
          <p:nvPr/>
        </p:nvSpPr>
        <p:spPr>
          <a:xfrm>
            <a:off x="10387224" y="3660776"/>
            <a:ext cx="765264" cy="787351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5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83"/>
    </mc:Choice>
    <mc:Fallback xmlns="">
      <p:transition spd="slow" advTm="20883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BBE82-0659-4B28-AB27-8D95A6B0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02" y="346841"/>
            <a:ext cx="10952389" cy="62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74"/>
    </mc:Choice>
    <mc:Fallback xmlns="">
      <p:transition spd="slow" advTm="2377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입문자도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쉽게 코딩을 익힐 수 있다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파이썬이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rgbClr val="4472C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인터프리터 언어</a:t>
            </a:r>
            <a:r>
              <a:rPr lang="en-US" altLang="ko-KR" sz="2400" baseline="30000" dirty="0">
                <a:solidFill>
                  <a:srgbClr val="4472C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interpreted language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4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파이썬을</a:t>
            </a:r>
            <a:r>
              <a:rPr lang="ko-KR" altLang="en-US" sz="2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이용하면 간결하면서도 효율적인 프로그램을 빠르게 작성할 수 있다</a:t>
            </a:r>
            <a:r>
              <a:rPr lang="en-US" altLang="ko-KR" sz="2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왜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썬</a:t>
            </a:r>
            <a:r>
              <a:rPr lang="ko-KR" altLang="en-US" sz="3600" b="1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일까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36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0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210"/>
    </mc:Choice>
    <mc:Fallback xmlns="">
      <p:transition advTm="3221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A0644F-F5AE-4474-A3E0-AF090082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002082"/>
            <a:ext cx="10801350" cy="523203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94EE4E9-822B-4142-90E4-8565A7A315A2}"/>
              </a:ext>
            </a:extLst>
          </p:cNvPr>
          <p:cNvSpPr/>
          <p:nvPr/>
        </p:nvSpPr>
        <p:spPr>
          <a:xfrm>
            <a:off x="9066160" y="1206971"/>
            <a:ext cx="453621" cy="559199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6"/>
    </mc:Choice>
    <mc:Fallback xmlns="">
      <p:transition spd="slow" advTm="19606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963841-F7BF-4B88-A292-252C6B83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1042987"/>
            <a:ext cx="9725025" cy="477202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13AEAEC-92C9-4860-A53B-D433EC217553}"/>
              </a:ext>
            </a:extLst>
          </p:cNvPr>
          <p:cNvSpPr/>
          <p:nvPr/>
        </p:nvSpPr>
        <p:spPr>
          <a:xfrm>
            <a:off x="8499764" y="1042987"/>
            <a:ext cx="756058" cy="89126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306B87-D5AC-41DE-B8BB-967E5F902B29}"/>
              </a:ext>
            </a:extLst>
          </p:cNvPr>
          <p:cNvSpPr/>
          <p:nvPr/>
        </p:nvSpPr>
        <p:spPr>
          <a:xfrm>
            <a:off x="4515403" y="1934247"/>
            <a:ext cx="1400783" cy="89126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859E78-820E-438A-88F5-35BEA4CCE819}"/>
              </a:ext>
            </a:extLst>
          </p:cNvPr>
          <p:cNvSpPr/>
          <p:nvPr/>
        </p:nvSpPr>
        <p:spPr>
          <a:xfrm>
            <a:off x="4329422" y="2633256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D75E701-9158-46E1-AC4E-6205F225A375}"/>
              </a:ext>
            </a:extLst>
          </p:cNvPr>
          <p:cNvSpPr/>
          <p:nvPr/>
        </p:nvSpPr>
        <p:spPr>
          <a:xfrm>
            <a:off x="8029642" y="1296366"/>
            <a:ext cx="371961" cy="3845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9033463" cy="538055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</a:rPr>
              <a:t>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실행방법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22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02"/>
    </mc:Choice>
    <mc:Fallback xmlns="">
      <p:transition spd="slow" advTm="5360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130439" y="347691"/>
            <a:ext cx="31550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Day_01_01.py</a:t>
            </a:r>
            <a:r>
              <a:rPr lang="en-US" altLang="ko-KR" sz="2800" b="1" dirty="0"/>
              <a:t>    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3C26E-C3F5-4BEA-BDD9-18C5CCE5F2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1"/>
          <a:stretch/>
        </p:blipFill>
        <p:spPr>
          <a:xfrm>
            <a:off x="130439" y="1063113"/>
            <a:ext cx="8019648" cy="35148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D63461-DCA2-4913-BDBC-BE38253FB6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33" y="1881052"/>
            <a:ext cx="2916028" cy="3262448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D3FD5A-052B-4E5B-B9DA-8CC70B22D906}"/>
              </a:ext>
            </a:extLst>
          </p:cNvPr>
          <p:cNvCxnSpPr/>
          <p:nvPr/>
        </p:nvCxnSpPr>
        <p:spPr>
          <a:xfrm>
            <a:off x="3097375" y="3391674"/>
            <a:ext cx="376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64A48AB-759C-4E17-BA47-462F40D46EB3}"/>
              </a:ext>
            </a:extLst>
          </p:cNvPr>
          <p:cNvCxnSpPr/>
          <p:nvPr/>
        </p:nvCxnSpPr>
        <p:spPr>
          <a:xfrm>
            <a:off x="1812137" y="3963859"/>
            <a:ext cx="376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B85653D4-BCF5-4154-983B-E259183B0AD9}"/>
              </a:ext>
            </a:extLst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9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86"/>
    </mc:Choice>
    <mc:Fallback xmlns="">
      <p:transition spd="slow" advTm="79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431665" y="334439"/>
            <a:ext cx="31550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Day_01_01.py</a:t>
            </a:r>
            <a:r>
              <a:rPr lang="en-US" altLang="ko-KR" sz="2800" b="1" dirty="0"/>
              <a:t>    </a:t>
            </a:r>
            <a:endParaRPr lang="ko-KR" altLang="en-US" sz="2800" b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31665" y="1130254"/>
            <a:ext cx="10859187" cy="3046988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st1 =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have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good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day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st2 =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victory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st3 =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"""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victory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belongs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400" b="1" dirty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 smtClean="0">
                <a:solidFill>
                  <a:srgbClr val="067D1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you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"""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(st1)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(st2)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(st3)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31665" y="4825358"/>
            <a:ext cx="11068545" cy="114977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</a:pPr>
            <a:r>
              <a:rPr lang="ko-KR" altLang="en-US" sz="24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줄바꿈을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포함하여 </a:t>
            </a:r>
            <a:r>
              <a:rPr lang="ko-KR" altLang="en-US" sz="24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여러줄에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걸쳐 문자열을 표현하고 싶을 때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buClr>
                <a:srgbClr val="FFC000"/>
              </a:buClr>
            </a:pP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작은 따옴표나 큰 따옴표 </a:t>
            </a:r>
            <a:r>
              <a:rPr lang="ko-KR" altLang="en-US" sz="2400" b="1" dirty="0" err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</a:t>
            </a:r>
            <a:r>
              <a:rPr lang="ko-KR" altLang="en-US" sz="24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개로</a:t>
            </a:r>
            <a:r>
              <a:rPr lang="ko-KR" altLang="en-US" sz="2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문자열을 시작</a:t>
            </a:r>
            <a:endParaRPr lang="en-US" altLang="ko-KR" sz="2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88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04"/>
    </mc:Choice>
    <mc:Fallback xmlns="">
      <p:transition spd="slow" advTm="57804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62328" y="1055715"/>
            <a:ext cx="11551376" cy="5325611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주석은 소스코드에 붙이는 설명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실행 결과에 영향을 끼치지 않음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주석은 컴퓨터를 위한 것이 아니고 프로그램을 읽는 사람을 위한 것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시작하면 줄의 끝까지 주석으로 취급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(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한줄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주석처리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여러줄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주석 처리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큰 따옴표 세 개 또는 작은 따옴표 </a:t>
            </a:r>
            <a:r>
              <a:rPr lang="ko-KR" altLang="en-US" sz="24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 개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주석으로 처리하고자 하는 문장의 </a:t>
            </a:r>
            <a:r>
              <a:rPr lang="ko-KR" altLang="en-US" sz="24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맨 앞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ko-KR" altLang="en-US" sz="24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맨 뒤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붙인다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993707" cy="53805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18843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719"/>
    </mc:Choice>
    <mc:Fallback xmlns="">
      <p:transition advTm="52719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993707" cy="53805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주석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8898" y="1039766"/>
            <a:ext cx="10873004" cy="156966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반지름을 이용하여 원의 면적을 구하는 코드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                   </a:t>
            </a:r>
            <a:r>
              <a:rPr lang="ko-KR" altLang="en-US" sz="2400" dirty="0">
                <a:solidFill>
                  <a:srgbClr val="1750E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r은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반지름</a:t>
            </a:r>
            <a:b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3.14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*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 </a:t>
            </a:r>
            <a:r>
              <a:rPr kumimoji="0" lang="ko-KR" altLang="ko-KR" sz="2400" b="1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s는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원의 면적</a:t>
            </a:r>
            <a:b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28898" y="2918186"/>
            <a:ext cx="11127673" cy="341632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'''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작은 따옴표를 이용하여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여러줄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주석을 만드는 방법이다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 파이팅!!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'''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"""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큰 따옴표를 이용하여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여러줄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주석을 만드는 방법이다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오늘도 행복하세요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"""</a:t>
            </a:r>
          </a:p>
        </p:txBody>
      </p:sp>
    </p:spTree>
    <p:extLst>
      <p:ext uri="{BB962C8B-B14F-4D97-AF65-F5344CB8AC3E}">
        <p14:creationId xmlns:p14="http://schemas.microsoft.com/office/powerpoint/2010/main" val="5776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832"/>
    </mc:Choice>
    <mc:Fallback xmlns="">
      <p:transition advTm="24832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>
                <a:solidFill>
                  <a:srgbClr val="4472C4"/>
                </a:solidFill>
              </a:rPr>
              <a:t>터틀</a:t>
            </a:r>
            <a:r>
              <a:rPr lang="ko-KR" altLang="en-US" sz="2400" dirty="0">
                <a:solidFill>
                  <a:srgbClr val="4472C4"/>
                </a:solidFill>
              </a:rPr>
              <a:t> 그래픽</a:t>
            </a:r>
            <a:r>
              <a:rPr lang="en-US" altLang="ko-KR" sz="2400" baseline="30000" dirty="0">
                <a:solidFill>
                  <a:srgbClr val="4472C4"/>
                </a:solidFill>
              </a:rPr>
              <a:t>turtle graphic</a:t>
            </a:r>
            <a:r>
              <a:rPr lang="en-US" altLang="ko-KR" sz="2400" dirty="0">
                <a:solidFill>
                  <a:srgbClr val="4472C4"/>
                </a:solidFill>
              </a:rPr>
              <a:t> 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그림 그리기 기능 제공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400" dirty="0" err="1"/>
              <a:t>터틀</a:t>
            </a:r>
            <a:r>
              <a:rPr lang="ko-KR" altLang="en-US" sz="2400" dirty="0"/>
              <a:t> 그래픽은 </a:t>
            </a:r>
            <a:r>
              <a:rPr lang="en-US" altLang="ko-KR" sz="2400" dirty="0"/>
              <a:t>2</a:t>
            </a:r>
            <a:r>
              <a:rPr lang="ko-KR" altLang="en-US" sz="2400" dirty="0"/>
              <a:t>차원 화면에 로봇 거북이가 있다고 가정하고 이 거북이에게 명령을 내려서 그림을 그리는 기능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993707" cy="538055"/>
          </a:xfrm>
        </p:spPr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터틀</a:t>
            </a:r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그래픽 무작정 사용하기  </a:t>
            </a:r>
            <a:r>
              <a:rPr lang="en-US" altLang="ko-KR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529" y="3429000"/>
            <a:ext cx="4494078" cy="19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762"/>
    </mc:Choice>
    <mc:Fallback xmlns="">
      <p:transition advTm="21762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993707" cy="538055"/>
          </a:xfrm>
        </p:spPr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터틀</a:t>
            </a:r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그래픽 무작정 사용하기  </a:t>
            </a:r>
            <a:r>
              <a:rPr lang="en-US" altLang="ko-KR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755749" y="5837869"/>
            <a:ext cx="31550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Day_01_02.py</a:t>
            </a:r>
            <a:r>
              <a:rPr lang="en-US" altLang="ko-KR" sz="2800" b="1" dirty="0"/>
              <a:t>    </a:t>
            </a:r>
            <a:endParaRPr lang="ko-KR" altLang="en-US" sz="2800" b="1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87829" y="944222"/>
            <a:ext cx="10322924" cy="4893647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turtle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</a:t>
            </a:r>
            <a:r>
              <a:rPr kumimoji="0" lang="ko-KR" altLang="ko-KR" sz="2400" b="1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turtle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모듈을 사용하기 위해 준비</a:t>
            </a:r>
            <a:b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turtle.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Turtle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   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</a:t>
            </a:r>
            <a:r>
              <a:rPr kumimoji="0" lang="ko-KR" altLang="ko-KR" sz="2400" b="1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turtle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모듈에 있는 </a:t>
            </a:r>
            <a:r>
              <a:rPr kumimoji="0" lang="ko-KR" altLang="ko-KR" sz="2400" b="1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Turtle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클래스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kumimoji="0" lang="ko-KR" altLang="ko-KR" sz="2400" b="1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t로</a:t>
            </a: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생성</a:t>
            </a:r>
            <a:b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t.shape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turtle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t.color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orange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t.width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t.forward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t.color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blue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t.circle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turtle.done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24" y="2823912"/>
            <a:ext cx="3124636" cy="2800741"/>
          </a:xfrm>
          <a:prstGeom prst="rect">
            <a:avLst/>
          </a:prstGeom>
        </p:spPr>
      </p:pic>
      <p:sp>
        <p:nvSpPr>
          <p:cNvPr id="4" name="포인트가 4개인 별 3"/>
          <p:cNvSpPr/>
          <p:nvPr/>
        </p:nvSpPr>
        <p:spPr>
          <a:xfrm>
            <a:off x="146790" y="1384663"/>
            <a:ext cx="431075" cy="352697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62327" y="1802675"/>
            <a:ext cx="1104154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7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8493"/>
    </mc:Choice>
    <mc:Fallback xmlns="">
      <p:transition advTm="68493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993707" cy="538055"/>
          </a:xfrm>
        </p:spPr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터틀</a:t>
            </a:r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그래픽 무작정 사용하기  </a:t>
            </a:r>
            <a:r>
              <a:rPr lang="en-US" altLang="ko-KR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7" b="53179"/>
          <a:stretch/>
        </p:blipFill>
        <p:spPr>
          <a:xfrm>
            <a:off x="582055" y="1190265"/>
            <a:ext cx="10328698" cy="4508170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14153" y="1533094"/>
            <a:ext cx="6373562" cy="443616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000" dirty="0"/>
              <a:t># turtle </a:t>
            </a:r>
            <a:r>
              <a:rPr lang="ko-KR" altLang="en-US" sz="2000" dirty="0"/>
              <a:t>모듈에 있는 </a:t>
            </a:r>
            <a:r>
              <a:rPr lang="en-US" altLang="ko-KR" sz="2000" dirty="0"/>
              <a:t>Turtle </a:t>
            </a:r>
            <a:r>
              <a:rPr lang="ko-KR" altLang="en-US" sz="2000" dirty="0"/>
              <a:t>클래스</a:t>
            </a:r>
            <a:r>
              <a:rPr lang="en-US" altLang="ko-KR" sz="2000" dirty="0"/>
              <a:t> </a:t>
            </a:r>
            <a:r>
              <a:rPr lang="ko-KR" altLang="en-US" sz="2000" dirty="0"/>
              <a:t>객체를 </a:t>
            </a:r>
            <a:r>
              <a:rPr lang="en-US" altLang="ko-KR" sz="2000" dirty="0"/>
              <a:t>t</a:t>
            </a:r>
            <a:r>
              <a:rPr lang="ko-KR" altLang="en-US" sz="2000" dirty="0"/>
              <a:t>로 생성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755749" y="5837869"/>
            <a:ext cx="31550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Day_01_03.py</a:t>
            </a:r>
            <a:r>
              <a:rPr lang="en-US" altLang="ko-KR" sz="2800" b="1" dirty="0"/>
              <a:t>    </a:t>
            </a:r>
            <a:endParaRPr lang="ko-KR" altLang="en-US" sz="2800" b="1" dirty="0"/>
          </a:p>
        </p:txBody>
      </p:sp>
      <p:sp>
        <p:nvSpPr>
          <p:cNvPr id="7" name="포인트가 4개인 별 6"/>
          <p:cNvSpPr/>
          <p:nvPr/>
        </p:nvSpPr>
        <p:spPr>
          <a:xfrm>
            <a:off x="146790" y="1621153"/>
            <a:ext cx="431075" cy="352697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3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8493"/>
    </mc:Choice>
    <mc:Fallback xmlns="">
      <p:transition advTm="68493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993707" cy="538055"/>
          </a:xfrm>
        </p:spPr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터틀</a:t>
            </a:r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그래픽 무작정 사용하기  </a:t>
            </a:r>
            <a:r>
              <a:rPr lang="en-US" altLang="ko-KR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7" name="그림 6" descr="Python Turtle Graphic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17" y="1118706"/>
            <a:ext cx="3980402" cy="3373781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5" t="46453" r="7202" b="-3982"/>
          <a:stretch/>
        </p:blipFill>
        <p:spPr>
          <a:xfrm>
            <a:off x="524617" y="1042587"/>
            <a:ext cx="7055627" cy="5146354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259574" y="2126410"/>
            <a:ext cx="2756452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8076" y="5664740"/>
            <a:ext cx="2756452" cy="0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62328" y="2460950"/>
            <a:ext cx="2284843" cy="26795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2809460" y="2437992"/>
            <a:ext cx="160028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t.fd</a:t>
            </a:r>
            <a:r>
              <a:rPr lang="en-US" altLang="ko-KR" sz="2400" b="1" dirty="0" smtClean="0"/>
              <a:t>(100)</a:t>
            </a:r>
            <a:r>
              <a:rPr lang="en-US" altLang="ko-KR" sz="2800" b="1" dirty="0" smtClean="0"/>
              <a:t>    </a:t>
            </a:r>
            <a:endParaRPr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2809460" y="3011183"/>
            <a:ext cx="160028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t.lt</a:t>
            </a:r>
            <a:r>
              <a:rPr lang="en-US" altLang="ko-KR" sz="2400" b="1" dirty="0" smtClean="0"/>
              <a:t>(120)</a:t>
            </a:r>
            <a:r>
              <a:rPr lang="en-US" altLang="ko-KR" sz="2800" b="1" dirty="0" smtClean="0"/>
              <a:t>   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727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8493"/>
    </mc:Choice>
    <mc:Fallback xmlns="">
      <p:transition advTm="684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62328" y="1055716"/>
            <a:ext cx="11014259" cy="82038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제어판</a:t>
            </a:r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</a:t>
            </a:r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및 기능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</a:t>
            </a:r>
            <a:r>
              <a:rPr lang="ko-KR" altLang="en-US" sz="36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썬</a:t>
            </a:r>
            <a:r>
              <a:rPr lang="ko-KR" altLang="en-US" sz="3600" b="1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endParaRPr lang="ko-KR" altLang="en-US" sz="36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32" y="2078467"/>
            <a:ext cx="7034716" cy="1589733"/>
          </a:xfrm>
          <a:prstGeom prst="rect">
            <a:avLst/>
          </a:prstGeom>
          <a:ln w="28575">
            <a:solidFill>
              <a:srgbClr val="FF66CC"/>
            </a:solidFill>
          </a:ln>
        </p:spPr>
      </p:pic>
      <p:sp>
        <p:nvSpPr>
          <p:cNvPr id="7" name="내용 개체 틀 5"/>
          <p:cNvSpPr txBox="1">
            <a:spLocks/>
          </p:cNvSpPr>
          <p:nvPr/>
        </p:nvSpPr>
        <p:spPr>
          <a:xfrm>
            <a:off x="488452" y="4298230"/>
            <a:ext cx="11014259" cy="82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Clr>
                <a:srgbClr val="006600"/>
              </a:buClr>
              <a:buFont typeface="+mj-lt"/>
              <a:buAutoNum type="arabicPeriod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dirty="0" smtClean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관련 폴더 삭제</a:t>
            </a:r>
            <a:endParaRPr lang="en-US" altLang="ko-KR" sz="2400" dirty="0" smtClean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Font typeface="+mj-lt"/>
              <a:buNone/>
            </a:pPr>
            <a:endParaRPr lang="en-US" altLang="ko-KR" sz="24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Font typeface="+mj-lt"/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4BD61-7CF5-46F9-BD51-B4E7FF4302FB}"/>
              </a:ext>
            </a:extLst>
          </p:cNvPr>
          <p:cNvSpPr txBox="1"/>
          <p:nvPr/>
        </p:nvSpPr>
        <p:spPr>
          <a:xfrm>
            <a:off x="1320561" y="5748642"/>
            <a:ext cx="40607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폴더</a:t>
            </a:r>
            <a:r>
              <a:rPr lang="en-US" altLang="ko-KR" sz="2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800" b="1" dirty="0" err="1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pycharmProjets</a:t>
            </a:r>
            <a:endParaRPr lang="ko-KR" altLang="en-US" sz="2800" b="1" dirty="0">
              <a:solidFill>
                <a:srgbClr val="C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4BD61-7CF5-46F9-BD51-B4E7FF4302FB}"/>
              </a:ext>
            </a:extLst>
          </p:cNvPr>
          <p:cNvSpPr txBox="1"/>
          <p:nvPr/>
        </p:nvSpPr>
        <p:spPr>
          <a:xfrm>
            <a:off x="1320560" y="5024737"/>
            <a:ext cx="40607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폴더</a:t>
            </a:r>
            <a:r>
              <a:rPr lang="en-US" altLang="ko-KR" sz="2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8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python_37</a:t>
            </a:r>
            <a:endParaRPr lang="ko-KR" altLang="en-US" sz="2800" b="1" dirty="0">
              <a:solidFill>
                <a:srgbClr val="C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1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210"/>
    </mc:Choice>
    <mc:Fallback xmlns="">
      <p:transition advTm="3221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677509" y="396815"/>
            <a:ext cx="4218317" cy="595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6"/>
          <a:stretch/>
        </p:blipFill>
        <p:spPr>
          <a:xfrm>
            <a:off x="1999299" y="2397768"/>
            <a:ext cx="6726227" cy="3326959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99" y="5809526"/>
            <a:ext cx="1998769" cy="406448"/>
          </a:xfrm>
          <a:prstGeom prst="rect">
            <a:avLst/>
          </a:prstGeom>
          <a:ln w="38100">
            <a:solidFill>
              <a:srgbClr val="FF3399"/>
            </a:solidFill>
          </a:ln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66"/>
          <a:stretch/>
        </p:blipFill>
        <p:spPr>
          <a:xfrm>
            <a:off x="1999298" y="992038"/>
            <a:ext cx="6726227" cy="1320931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5" name="그림 4" descr="Python Turtle Graphics">
            <a:extLst>
              <a:ext uri="{FF2B5EF4-FFF2-40B4-BE49-F238E27FC236}">
                <a16:creationId xmlns:a16="http://schemas.microsoft.com/office/drawing/2014/main" id="{D10FF659-FE0C-4B26-AC26-C5274E3F4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761" y="841955"/>
            <a:ext cx="5487189" cy="465093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8909C98-B9D9-45C6-9CAD-CA1042C140FE}"/>
              </a:ext>
            </a:extLst>
          </p:cNvPr>
          <p:cNvSpPr/>
          <p:nvPr/>
        </p:nvSpPr>
        <p:spPr>
          <a:xfrm>
            <a:off x="8120740" y="4267199"/>
            <a:ext cx="97972" cy="1197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F265128-8881-4E39-B560-CDBEB7C442D1}"/>
              </a:ext>
            </a:extLst>
          </p:cNvPr>
          <p:cNvSpPr/>
          <p:nvPr/>
        </p:nvSpPr>
        <p:spPr>
          <a:xfrm>
            <a:off x="8937163" y="3233053"/>
            <a:ext cx="97972" cy="1197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FC599E-2125-4382-BCBD-396C3F18F356}"/>
              </a:ext>
            </a:extLst>
          </p:cNvPr>
          <p:cNvSpPr/>
          <p:nvPr/>
        </p:nvSpPr>
        <p:spPr>
          <a:xfrm>
            <a:off x="9786245" y="2275115"/>
            <a:ext cx="97972" cy="1197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46B25-CB1B-4322-8FEA-89E7A2195E7F}"/>
              </a:ext>
            </a:extLst>
          </p:cNvPr>
          <p:cNvSpPr txBox="1"/>
          <p:nvPr/>
        </p:nvSpPr>
        <p:spPr>
          <a:xfrm>
            <a:off x="7369583" y="4496916"/>
            <a:ext cx="160028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(-100,100)</a:t>
            </a:r>
            <a:r>
              <a:rPr lang="en-US" altLang="ko-KR" sz="2800" b="1" dirty="0" smtClean="0"/>
              <a:t>   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90454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solidFill>
                  <a:srgbClr val="4472C4"/>
                </a:solidFill>
              </a:rPr>
              <a:t>오류가 발생할 수 있다</a:t>
            </a:r>
            <a:r>
              <a:rPr lang="en-US" altLang="ko-KR" sz="2400" dirty="0">
                <a:solidFill>
                  <a:srgbClr val="4472C4"/>
                </a:solidFill>
              </a:rPr>
              <a:t>.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400" dirty="0"/>
              <a:t>오류 메시지는 잘못을 지적하는 것이 아니라 </a:t>
            </a:r>
            <a:r>
              <a:rPr lang="ko-KR" altLang="en-US" sz="2400" dirty="0" err="1">
                <a:solidFill>
                  <a:srgbClr val="FF0000"/>
                </a:solidFill>
              </a:rPr>
              <a:t>도우미</a:t>
            </a:r>
            <a:r>
              <a:rPr lang="ko-KR" altLang="en-US" sz="2400" dirty="0" err="1"/>
              <a:t>라고</a:t>
            </a:r>
            <a:r>
              <a:rPr lang="ko-KR" altLang="en-US" sz="2400" dirty="0"/>
              <a:t> 생각하자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대표적인 오류 메시지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2328" y="192951"/>
            <a:ext cx="8993707" cy="53805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오류  처리 메시지 </a:t>
            </a: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88" y="1055715"/>
            <a:ext cx="1306012" cy="1347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CAA4EA-7021-8AE9-2A3A-B2EC2EFAF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3"/>
          <a:stretch/>
        </p:blipFill>
        <p:spPr>
          <a:xfrm>
            <a:off x="1056680" y="2352716"/>
            <a:ext cx="7106659" cy="1675946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4"/>
          <a:stretch/>
        </p:blipFill>
        <p:spPr>
          <a:xfrm>
            <a:off x="1056680" y="4604317"/>
            <a:ext cx="9515061" cy="18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9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8493"/>
    </mc:Choice>
    <mc:Fallback xmlns="">
      <p:transition advTm="6849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인터프리터와 기본 라이브러리 그리고 개발도구 설치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400" dirty="0"/>
              <a:t>홈페이지</a:t>
            </a:r>
            <a:r>
              <a:rPr lang="en-US" altLang="ko-KR" sz="2400" dirty="0"/>
              <a:t>  :  </a:t>
            </a:r>
            <a:r>
              <a:rPr lang="en-US" altLang="ko-KR" sz="2400" dirty="0">
                <a:hlinkClick r:id="rId3"/>
              </a:rPr>
              <a:t>http://www.python.org/</a:t>
            </a:r>
            <a:endParaRPr lang="en-US" altLang="ko-KR" sz="2400" dirty="0"/>
          </a:p>
          <a:p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FFC000"/>
                </a:solidFill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</a:rPr>
              <a:t>썬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</a:rPr>
              <a:t>개발도구 설치하기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91" y="1651279"/>
            <a:ext cx="3203690" cy="1184686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BBD23EDE-B63C-4DF3-8B0C-DD27A5F066E2}"/>
              </a:ext>
            </a:extLst>
          </p:cNvPr>
          <p:cNvSpPr txBox="1">
            <a:spLocks/>
          </p:cNvSpPr>
          <p:nvPr/>
        </p:nvSpPr>
        <p:spPr>
          <a:xfrm rot="60000">
            <a:off x="5557761" y="6505941"/>
            <a:ext cx="623392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b="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8A2BE0-ABC3-DD4B-AC85-24681D2C805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74BD61-7CF5-46F9-BD51-B4E7FF4302FB}"/>
              </a:ext>
            </a:extLst>
          </p:cNvPr>
          <p:cNvSpPr txBox="1"/>
          <p:nvPr/>
        </p:nvSpPr>
        <p:spPr>
          <a:xfrm>
            <a:off x="1027457" y="5215211"/>
            <a:ext cx="40607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폴더생성</a:t>
            </a:r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28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python_37</a:t>
            </a:r>
            <a:endParaRPr lang="ko-KR" altLang="en-US" sz="2800" b="1" dirty="0">
              <a:solidFill>
                <a:srgbClr val="C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7C179E-D77E-410B-953C-5E94090B5AF5}"/>
              </a:ext>
            </a:extLst>
          </p:cNvPr>
          <p:cNvSpPr/>
          <p:nvPr/>
        </p:nvSpPr>
        <p:spPr>
          <a:xfrm>
            <a:off x="521619" y="3827129"/>
            <a:ext cx="505838" cy="505838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5E147-2639-4179-B6E3-2C2C7C5F5568}"/>
              </a:ext>
            </a:extLst>
          </p:cNvPr>
          <p:cNvSpPr txBox="1"/>
          <p:nvPr/>
        </p:nvSpPr>
        <p:spPr>
          <a:xfrm>
            <a:off x="774538" y="4572316"/>
            <a:ext cx="40607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로컬 디스크 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 </a:t>
            </a:r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</a:t>
            </a:r>
            <a:endParaRPr lang="en-US" altLang="ko-KR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 descr="화면 캡처">
            <a:extLst>
              <a:ext uri="{FF2B5EF4-FFF2-40B4-BE49-F238E27FC236}">
                <a16:creationId xmlns:a16="http://schemas.microsoft.com/office/drawing/2014/main" id="{98C32698-22B6-4A22-8FF3-1BF341AFB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79" y="3827130"/>
            <a:ext cx="5499889" cy="267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8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189"/>
    </mc:Choice>
    <mc:Fallback xmlns="">
      <p:transition advTm="2818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BE0-ABC3-DD4B-AC85-24681D2C805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FFC000"/>
                </a:solidFill>
              </a:rPr>
              <a:t>파</a:t>
            </a:r>
            <a:r>
              <a:rPr lang="ko-KR" altLang="en-US" sz="3600" b="1" dirty="0" err="1">
                <a:solidFill>
                  <a:srgbClr val="00B0F0"/>
                </a:solidFill>
              </a:rPr>
              <a:t>이</a:t>
            </a:r>
            <a:r>
              <a:rPr lang="ko-KR" altLang="en-US" sz="3600" b="1" dirty="0" err="1">
                <a:solidFill>
                  <a:srgbClr val="0070C0"/>
                </a:solidFill>
              </a:rPr>
              <a:t>썬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</a:rPr>
              <a:t>개발도구 설치하기</a:t>
            </a:r>
            <a:endParaRPr lang="ko-KR" altLang="en-US" sz="36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4720" y="1040202"/>
            <a:ext cx="505838" cy="505838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697BF-980D-4AED-B66F-EC4401C6DC02}"/>
              </a:ext>
            </a:extLst>
          </p:cNvPr>
          <p:cNvSpPr txBox="1"/>
          <p:nvPr/>
        </p:nvSpPr>
        <p:spPr>
          <a:xfrm>
            <a:off x="820558" y="1040202"/>
            <a:ext cx="587332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Downloads </a:t>
            </a:r>
            <a:r>
              <a:rPr lang="en-US" altLang="ko-KR" sz="2800" dirty="0">
                <a:sym typeface="Wingdings" panose="05000000000000000000" pitchFamily="2" charset="2"/>
              </a:rPr>
              <a:t> All releases </a:t>
            </a:r>
            <a:endParaRPr lang="ko-KR" altLang="en-US" sz="2800" dirty="0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9" y="1665238"/>
            <a:ext cx="10598988" cy="473160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019986" y="2843878"/>
            <a:ext cx="1143000" cy="71120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00586" y="3205828"/>
            <a:ext cx="2819400" cy="698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81885" y="3629834"/>
            <a:ext cx="200660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All releases  </a:t>
            </a:r>
            <a:r>
              <a:rPr lang="ko-KR" altLang="en-US" dirty="0"/>
              <a:t>클릭</a:t>
            </a:r>
          </a:p>
        </p:txBody>
      </p:sp>
      <p:sp>
        <p:nvSpPr>
          <p:cNvPr id="15" name="타원 14"/>
          <p:cNvSpPr/>
          <p:nvPr/>
        </p:nvSpPr>
        <p:spPr>
          <a:xfrm>
            <a:off x="200586" y="3927474"/>
            <a:ext cx="367553" cy="338804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16" name="타원 15"/>
          <p:cNvSpPr/>
          <p:nvPr/>
        </p:nvSpPr>
        <p:spPr>
          <a:xfrm>
            <a:off x="4620932" y="4061439"/>
            <a:ext cx="367553" cy="338804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CD29E2-C50D-40CA-979E-60192DE84C19}"/>
              </a:ext>
            </a:extLst>
          </p:cNvPr>
          <p:cNvSpPr/>
          <p:nvPr/>
        </p:nvSpPr>
        <p:spPr>
          <a:xfrm>
            <a:off x="6427159" y="118954"/>
            <a:ext cx="4706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http://www.python.org</a:t>
            </a:r>
          </a:p>
        </p:txBody>
      </p:sp>
    </p:spTree>
    <p:extLst>
      <p:ext uri="{BB962C8B-B14F-4D97-AF65-F5344CB8AC3E}">
        <p14:creationId xmlns:p14="http://schemas.microsoft.com/office/powerpoint/2010/main" val="55628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668"/>
    </mc:Choice>
    <mc:Fallback xmlns="">
      <p:transition advTm="2866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6"/>
          <a:stretch/>
        </p:blipFill>
        <p:spPr>
          <a:xfrm>
            <a:off x="1311215" y="1397479"/>
            <a:ext cx="9601200" cy="4319076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타원 2"/>
          <p:cNvSpPr/>
          <p:nvPr/>
        </p:nvSpPr>
        <p:spPr>
          <a:xfrm>
            <a:off x="965983" y="5098212"/>
            <a:ext cx="1949746" cy="7445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2985" y="5969000"/>
            <a:ext cx="310457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Python 3.7.5 </a:t>
            </a:r>
            <a:r>
              <a:rPr lang="ko-KR" altLang="en-US" sz="2400" b="1" dirty="0"/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79842" y="5147132"/>
            <a:ext cx="505838" cy="505838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39520" y="509012"/>
            <a:ext cx="10350360" cy="68076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버전 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python 3.7.5  </a:t>
            </a:r>
            <a:endParaRPr lang="ko-KR" altLang="en-US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40180" y="1737360"/>
            <a:ext cx="29032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98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25"/>
    </mc:Choice>
    <mc:Fallback xmlns="">
      <p:transition spd="slow" advTm="233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9F5C1A-ABFE-460B-B7ED-7D5EF7B68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94" y="1354346"/>
            <a:ext cx="9609827" cy="4601953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337094" y="6096000"/>
            <a:ext cx="79935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windows x86-64 executable installer  : 64</a:t>
            </a:r>
            <a:r>
              <a:rPr lang="ko-KR" altLang="en-US" sz="2400" b="1" dirty="0"/>
              <a:t>비트인 경우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435100" y="3741576"/>
            <a:ext cx="1140149" cy="23544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CB61A8-A986-46D6-9423-47174BEB4DA0}"/>
              </a:ext>
            </a:extLst>
          </p:cNvPr>
          <p:cNvSpPr/>
          <p:nvPr/>
        </p:nvSpPr>
        <p:spPr>
          <a:xfrm>
            <a:off x="7581089" y="311285"/>
            <a:ext cx="4383932" cy="75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99603" y="6096000"/>
            <a:ext cx="457663" cy="494911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39520" y="509012"/>
            <a:ext cx="10350360" cy="68076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컴퓨터 </a:t>
            </a:r>
            <a:r>
              <a:rPr lang="en-US" altLang="ko-KR" sz="3200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os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종류에 따라 실행파일 다운받기</a:t>
            </a:r>
            <a:r>
              <a:rPr lang="en-US" altLang="ko-KR" sz="32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32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9603" y="1451610"/>
            <a:ext cx="2592237" cy="434340"/>
          </a:xfrm>
          <a:prstGeom prst="rect">
            <a:avLst/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52026" y="1391039"/>
            <a:ext cx="457663" cy="494911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116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24"/>
    </mc:Choice>
    <mc:Fallback xmlns="">
      <p:transition spd="slow" advTm="3742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9097|recordLength=19110|start=0|end=19097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embedded=true|audioOnly=true|recordStart=0|recordEnd=79986|recordLength=79986|start=0|end=79986|audioFormat={00001610-0000-0010-8000-00AA00389B71}|audioRate=44100|muted=false|volume=0.8|fadeIn=0|fadeOut=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9542</TotalTime>
  <Words>737</Words>
  <Application>Microsoft Office PowerPoint</Application>
  <PresentationFormat>와이드스크린</PresentationFormat>
  <Paragraphs>326</Paragraphs>
  <Slides>51</Slides>
  <Notes>50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맑은 고딕</vt:lpstr>
      <vt:lpstr>함초롬돋움</vt:lpstr>
      <vt:lpstr>Arial</vt:lpstr>
      <vt:lpstr>Georgia</vt:lpstr>
      <vt:lpstr>Wingdings</vt:lpstr>
      <vt:lpstr>Office 테마</vt:lpstr>
      <vt:lpstr> 프로그래밍</vt:lpstr>
      <vt:lpstr>목차</vt:lpstr>
      <vt:lpstr>왜 파이썬 일까?</vt:lpstr>
      <vt:lpstr>왜 파이썬 일까?</vt:lpstr>
      <vt:lpstr>기존 파이썬 삭제</vt:lpstr>
      <vt:lpstr>파이썬 개발도구 설치하기</vt:lpstr>
      <vt:lpstr>파이썬 개발도구 설치하기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설치 확인  모든 앱</vt:lpstr>
      <vt:lpstr>파이썬 인터프리터 사용해 보기 </vt:lpstr>
      <vt:lpstr>파이썬 인터프리터 사용해 보기 </vt:lpstr>
      <vt:lpstr>파이참 설치하기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파이참 환경설정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데이터 처리 과정과 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프로그램 실행방법</vt:lpstr>
      <vt:lpstr>PowerPoint 프레젠테이션</vt:lpstr>
      <vt:lpstr>PowerPoint 프레젠테이션</vt:lpstr>
      <vt:lpstr>주석</vt:lpstr>
      <vt:lpstr>주석</vt:lpstr>
      <vt:lpstr>터틀 그래픽 무작정 사용하기  1 </vt:lpstr>
      <vt:lpstr>터틀 그래픽 무작정 사용하기  2 </vt:lpstr>
      <vt:lpstr>터틀 그래픽 무작정 사용하기  3 </vt:lpstr>
      <vt:lpstr>터틀 그래픽 무작정 사용하기  3 </vt:lpstr>
      <vt:lpstr>PowerPoint 프레젠테이션</vt:lpstr>
      <vt:lpstr>오류  처리 메시지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생활 속 인공지능 (1)</dc:title>
  <dc:creator>윤효순</dc:creator>
  <cp:lastModifiedBy>user</cp:lastModifiedBy>
  <cp:revision>975</cp:revision>
  <dcterms:created xsi:type="dcterms:W3CDTF">2020-11-10T07:48:46Z</dcterms:created>
  <dcterms:modified xsi:type="dcterms:W3CDTF">2024-08-27T23:22:13Z</dcterms:modified>
</cp:coreProperties>
</file>